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300" r:id="rId18"/>
    <p:sldId id="272" r:id="rId19"/>
    <p:sldId id="273" r:id="rId20"/>
    <p:sldId id="276" r:id="rId21"/>
    <p:sldId id="274" r:id="rId22"/>
    <p:sldId id="277" r:id="rId23"/>
    <p:sldId id="275" r:id="rId24"/>
    <p:sldId id="278" r:id="rId25"/>
    <p:sldId id="286" r:id="rId26"/>
    <p:sldId id="279" r:id="rId27"/>
    <p:sldId id="280" r:id="rId28"/>
    <p:sldId id="281" r:id="rId29"/>
    <p:sldId id="282" r:id="rId30"/>
    <p:sldId id="284" r:id="rId31"/>
    <p:sldId id="283" r:id="rId32"/>
    <p:sldId id="285"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298" r:id="rId4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9D907F37-041B-4F6E-8690-E3347D24A3F6}">
          <p14:sldIdLst>
            <p14:sldId id="256"/>
            <p14:sldId id="257"/>
            <p14:sldId id="258"/>
            <p14:sldId id="259"/>
            <p14:sldId id="260"/>
            <p14:sldId id="261"/>
            <p14:sldId id="262"/>
            <p14:sldId id="263"/>
            <p14:sldId id="264"/>
            <p14:sldId id="265"/>
            <p14:sldId id="266"/>
            <p14:sldId id="267"/>
            <p14:sldId id="269"/>
            <p14:sldId id="268"/>
            <p14:sldId id="270"/>
            <p14:sldId id="271"/>
            <p14:sldId id="300"/>
            <p14:sldId id="272"/>
            <p14:sldId id="273"/>
            <p14:sldId id="276"/>
            <p14:sldId id="274"/>
            <p14:sldId id="277"/>
            <p14:sldId id="275"/>
            <p14:sldId id="278"/>
            <p14:sldId id="286"/>
            <p14:sldId id="279"/>
            <p14:sldId id="280"/>
            <p14:sldId id="281"/>
            <p14:sldId id="282"/>
            <p14:sldId id="284"/>
            <p14:sldId id="283"/>
            <p14:sldId id="285"/>
            <p14:sldId id="287"/>
          </p14:sldIdLst>
        </p14:section>
        <p14:section name="Oddíl bez názvu" id="{4F5F1951-CBE2-44AB-B0F7-D34A3C2CDEF1}">
          <p14:sldIdLst>
            <p14:sldId id="288"/>
            <p14:sldId id="289"/>
            <p14:sldId id="290"/>
            <p14:sldId id="291"/>
            <p14:sldId id="292"/>
            <p14:sldId id="293"/>
            <p14:sldId id="294"/>
            <p14:sldId id="295"/>
            <p14:sldId id="296"/>
            <p14:sldId id="297"/>
            <p14:sldId id="299"/>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7" d="100"/>
          <a:sy n="67" d="100"/>
        </p:scale>
        <p:origin x="6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5228E-7633-B3E4-B350-26C366D4C0A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D3D9251-9D62-6524-FFD4-8CC51F244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3049DE6-AF27-25FA-D83B-C6BCA8AD67EB}"/>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5" name="Zástupný symbol pro zápatí 4">
            <a:extLst>
              <a:ext uri="{FF2B5EF4-FFF2-40B4-BE49-F238E27FC236}">
                <a16:creationId xmlns:a16="http://schemas.microsoft.com/office/drawing/2014/main" id="{661BFC20-26D4-E750-5530-FB20E6527BD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4C4574-5FBA-684C-F166-8B7F3A904E97}"/>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3858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93A0E4-8208-D2A4-3D4D-8452B84926D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AD72F48-C218-7986-96CD-CF086973EF8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7C60B2-4323-B768-5603-961918EB6489}"/>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5" name="Zástupný symbol pro zápatí 4">
            <a:extLst>
              <a:ext uri="{FF2B5EF4-FFF2-40B4-BE49-F238E27FC236}">
                <a16:creationId xmlns:a16="http://schemas.microsoft.com/office/drawing/2014/main" id="{EE486035-C0F8-4092-0869-9C6E4BE7775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D1E5C51-A665-3A4F-3187-24306F1F5AFB}"/>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80589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2484F19-66EC-8F99-DF2C-42798124388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F351839-2998-8EF4-B5BF-A352A35E2D8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A56B2A5-1B94-8A10-A08B-BB474ADC95D6}"/>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5" name="Zástupný symbol pro zápatí 4">
            <a:extLst>
              <a:ext uri="{FF2B5EF4-FFF2-40B4-BE49-F238E27FC236}">
                <a16:creationId xmlns:a16="http://schemas.microsoft.com/office/drawing/2014/main" id="{B9335D9A-0DBD-837C-2D30-5614437B79B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2EE1AC2-6D09-0215-DECF-6739E9646794}"/>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342310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7E5FB-4A84-3269-21AF-DA69F013FD1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DC715FF-6A22-E005-F09D-6ACD3ABF441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BFAF82D-A49A-ED9F-BE62-096D079784C3}"/>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5" name="Zástupný symbol pro zápatí 4">
            <a:extLst>
              <a:ext uri="{FF2B5EF4-FFF2-40B4-BE49-F238E27FC236}">
                <a16:creationId xmlns:a16="http://schemas.microsoft.com/office/drawing/2014/main" id="{3D16985F-3EF1-2439-F846-8CD4AF62F7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ED7D02-C9A6-D8D1-181A-EB1957BF13AB}"/>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92954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69F21C-6338-E9D5-6144-BCAF621E555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F84B859-668A-C520-D822-0F859B7AA4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352F01C-4D3C-EAFA-3552-9B12604EE517}"/>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5" name="Zástupný symbol pro zápatí 4">
            <a:extLst>
              <a:ext uri="{FF2B5EF4-FFF2-40B4-BE49-F238E27FC236}">
                <a16:creationId xmlns:a16="http://schemas.microsoft.com/office/drawing/2014/main" id="{22DCCF90-28A0-72B2-927D-94D66518DD7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896FD7E-7819-4328-B15E-69D5B91504A7}"/>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21952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74C275-F1E6-A360-D90C-2BBE29B8BC7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ED3EFCB-8AEC-0438-F8C7-F17E28646AC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C57AAC7-11BF-C69F-D30F-C3900133836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CD9B365-424E-8C40-BC13-BE48DC09B85B}"/>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6" name="Zástupný symbol pro zápatí 5">
            <a:extLst>
              <a:ext uri="{FF2B5EF4-FFF2-40B4-BE49-F238E27FC236}">
                <a16:creationId xmlns:a16="http://schemas.microsoft.com/office/drawing/2014/main" id="{537CAE5E-E652-9DE6-D8EB-7539BE380D3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56B7674-B1FD-6A04-6650-4A80CBCFB129}"/>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415709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B92615-7189-AAD6-A835-DFFF1E9DCC5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EF452B7-42CC-31E2-185E-94CECA7F1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F3383F0-4F91-1783-D210-A63D22997B1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3A64DEE-AEBA-92EB-451B-1B8B53D44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63B5873-19A7-F083-E8DA-70060F49E8C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0FC2144-BB59-D868-79BF-E4BA96CF354F}"/>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8" name="Zástupný symbol pro zápatí 7">
            <a:extLst>
              <a:ext uri="{FF2B5EF4-FFF2-40B4-BE49-F238E27FC236}">
                <a16:creationId xmlns:a16="http://schemas.microsoft.com/office/drawing/2014/main" id="{801F9594-3587-8DA6-CCB5-DA6B5B4984D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5A1CF38-A627-F80B-794A-CD958C0F26CC}"/>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311098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0C9B46-5343-49D2-7F39-B5319F98A15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C874444-B816-B81F-AD75-FAF9E2CF69C9}"/>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4" name="Zástupný symbol pro zápatí 3">
            <a:extLst>
              <a:ext uri="{FF2B5EF4-FFF2-40B4-BE49-F238E27FC236}">
                <a16:creationId xmlns:a16="http://schemas.microsoft.com/office/drawing/2014/main" id="{3D7593CA-EA19-6503-8595-802C9CCDA27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8B866B8-454E-CAAC-5F87-81C9F7341B9B}"/>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356636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4269D5C-9179-31F5-6050-22424910C9F3}"/>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3" name="Zástupný symbol pro zápatí 2">
            <a:extLst>
              <a:ext uri="{FF2B5EF4-FFF2-40B4-BE49-F238E27FC236}">
                <a16:creationId xmlns:a16="http://schemas.microsoft.com/office/drawing/2014/main" id="{A6904FAD-148E-80A7-A021-4F121A06414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C8AE73E-320B-5248-69A7-E0C78A89CF00}"/>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255263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4EA2C-A4B7-52A9-F094-3C45F8448B2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6EB6E14-6189-D406-F7E4-EB7E89F5E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3A55827-72E1-B4C3-8121-F17FD6ACB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F1F0D78-C01D-CD8E-FCA8-5FF73EB27FB7}"/>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6" name="Zástupný symbol pro zápatí 5">
            <a:extLst>
              <a:ext uri="{FF2B5EF4-FFF2-40B4-BE49-F238E27FC236}">
                <a16:creationId xmlns:a16="http://schemas.microsoft.com/office/drawing/2014/main" id="{9C31164D-8BDC-949C-53DD-B853ECB776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1FF072D-773D-9D07-9406-4264311BC602}"/>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130602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0BC513-956F-8F79-94F6-F52014AFAF4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B66DD4E-A1D0-A9C9-813F-04B2F2AC7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F10E7C0-A6D8-47C5-D646-EC7748810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AD5EC13-5015-2287-28BE-8D512A52ED4A}"/>
              </a:ext>
            </a:extLst>
          </p:cNvPr>
          <p:cNvSpPr>
            <a:spLocks noGrp="1"/>
          </p:cNvSpPr>
          <p:nvPr>
            <p:ph type="dt" sz="half" idx="10"/>
          </p:nvPr>
        </p:nvSpPr>
        <p:spPr/>
        <p:txBody>
          <a:bodyPr/>
          <a:lstStyle/>
          <a:p>
            <a:fld id="{8C33AB91-B522-49A1-BBEF-DCD3354B2472}" type="datetimeFigureOut">
              <a:rPr lang="cs-CZ" smtClean="0"/>
              <a:t>21.05.2022</a:t>
            </a:fld>
            <a:endParaRPr lang="cs-CZ"/>
          </a:p>
        </p:txBody>
      </p:sp>
      <p:sp>
        <p:nvSpPr>
          <p:cNvPr id="6" name="Zástupný symbol pro zápatí 5">
            <a:extLst>
              <a:ext uri="{FF2B5EF4-FFF2-40B4-BE49-F238E27FC236}">
                <a16:creationId xmlns:a16="http://schemas.microsoft.com/office/drawing/2014/main" id="{EADB7BDA-B288-FA8C-7B57-1621C7DF7E8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6572245-1C0B-6229-3560-B03E0535048C}"/>
              </a:ext>
            </a:extLst>
          </p:cNvPr>
          <p:cNvSpPr>
            <a:spLocks noGrp="1"/>
          </p:cNvSpPr>
          <p:nvPr>
            <p:ph type="sldNum" sz="quarter" idx="12"/>
          </p:nvPr>
        </p:nvSpPr>
        <p:spPr/>
        <p:txBody>
          <a:bodyPr/>
          <a:lstStyle/>
          <a:p>
            <a:fld id="{D67B49C9-6666-479E-831B-BA104267E9D0}" type="slidenum">
              <a:rPr lang="cs-CZ" smtClean="0"/>
              <a:t>‹#›</a:t>
            </a:fld>
            <a:endParaRPr lang="cs-CZ"/>
          </a:p>
        </p:txBody>
      </p:sp>
    </p:spTree>
    <p:extLst>
      <p:ext uri="{BB962C8B-B14F-4D97-AF65-F5344CB8AC3E}">
        <p14:creationId xmlns:p14="http://schemas.microsoft.com/office/powerpoint/2010/main" val="371065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001C2DE-E5D6-2BAB-9BEF-ADA049D7A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1EDC22E-693F-A11F-052C-1B3B71393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75924BD-687E-E22D-1C6C-9145A3E72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3AB91-B522-49A1-BBEF-DCD3354B2472}" type="datetimeFigureOut">
              <a:rPr lang="cs-CZ" smtClean="0"/>
              <a:t>21.05.2022</a:t>
            </a:fld>
            <a:endParaRPr lang="cs-CZ"/>
          </a:p>
        </p:txBody>
      </p:sp>
      <p:sp>
        <p:nvSpPr>
          <p:cNvPr id="5" name="Zástupný symbol pro zápatí 4">
            <a:extLst>
              <a:ext uri="{FF2B5EF4-FFF2-40B4-BE49-F238E27FC236}">
                <a16:creationId xmlns:a16="http://schemas.microsoft.com/office/drawing/2014/main" id="{A7439DCA-15F6-DF16-067B-7C9586746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E1B8A00-56FB-4290-C1A8-BE804802F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B49C9-6666-479E-831B-BA104267E9D0}" type="slidenum">
              <a:rPr lang="cs-CZ" smtClean="0"/>
              <a:t>‹#›</a:t>
            </a:fld>
            <a:endParaRPr lang="cs-CZ"/>
          </a:p>
        </p:txBody>
      </p:sp>
    </p:spTree>
    <p:extLst>
      <p:ext uri="{BB962C8B-B14F-4D97-AF65-F5344CB8AC3E}">
        <p14:creationId xmlns:p14="http://schemas.microsoft.com/office/powerpoint/2010/main" val="286228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oshpz.cz/images/Dokumenty/Vyznamen%C3%A1n%C3%AD/NAVRH.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https://oshblansko.cz/wp-content/plugins/distinctions/ribbons/photo/shcms-za-vernost-10.jpg" TargetMode="Externa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cermanbohuslav.cz/"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petra.cejpkova@seznam.c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F550BF-1BE2-1BA5-AF8D-B16E23D39C47}"/>
              </a:ext>
            </a:extLst>
          </p:cNvPr>
          <p:cNvSpPr>
            <a:spLocks noGrp="1"/>
          </p:cNvSpPr>
          <p:nvPr>
            <p:ph type="ctrTitle"/>
          </p:nvPr>
        </p:nvSpPr>
        <p:spPr>
          <a:xfrm>
            <a:off x="1657350" y="1022351"/>
            <a:ext cx="9144000" cy="1625599"/>
          </a:xfrm>
        </p:spPr>
        <p:txBody>
          <a:bodyPr>
            <a:normAutofit fontScale="90000"/>
          </a:bodyPr>
          <a:lstStyle/>
          <a:p>
            <a:r>
              <a:rPr lang="cs-CZ" b="1" dirty="0">
                <a:solidFill>
                  <a:srgbClr val="FF0000"/>
                </a:solidFill>
              </a:rPr>
              <a:t>Vyznamenání SH ČMS – jaká známe a podmínky jejich udělení </a:t>
            </a:r>
          </a:p>
        </p:txBody>
      </p:sp>
      <p:sp>
        <p:nvSpPr>
          <p:cNvPr id="3" name="Podnadpis 2">
            <a:extLst>
              <a:ext uri="{FF2B5EF4-FFF2-40B4-BE49-F238E27FC236}">
                <a16:creationId xmlns:a16="http://schemas.microsoft.com/office/drawing/2014/main" id="{B8BC6CD7-4BB3-4ABB-FDE9-A66D7BADD951}"/>
              </a:ext>
            </a:extLst>
          </p:cNvPr>
          <p:cNvSpPr>
            <a:spLocks noGrp="1"/>
          </p:cNvSpPr>
          <p:nvPr>
            <p:ph type="subTitle" idx="1"/>
          </p:nvPr>
        </p:nvSpPr>
        <p:spPr>
          <a:xfrm>
            <a:off x="1657350" y="2943225"/>
            <a:ext cx="9010650" cy="2714625"/>
          </a:xfrm>
        </p:spPr>
        <p:txBody>
          <a:bodyPr>
            <a:normAutofit/>
          </a:bodyPr>
          <a:lstStyle/>
          <a:p>
            <a:r>
              <a:rPr lang="cs-CZ" sz="3200" b="1" dirty="0">
                <a:solidFill>
                  <a:schemeClr val="tx2">
                    <a:lumMod val="50000"/>
                  </a:schemeClr>
                </a:solidFill>
                <a:highlight>
                  <a:srgbClr val="FFFF00"/>
                </a:highlight>
              </a:rPr>
              <a:t>Petra </a:t>
            </a:r>
            <a:r>
              <a:rPr lang="cs-CZ" sz="3200" b="1" dirty="0" err="1">
                <a:solidFill>
                  <a:schemeClr val="tx2">
                    <a:lumMod val="50000"/>
                  </a:schemeClr>
                </a:solidFill>
                <a:highlight>
                  <a:srgbClr val="FFFF00"/>
                </a:highlight>
              </a:rPr>
              <a:t>Myslínová</a:t>
            </a:r>
            <a:r>
              <a:rPr lang="cs-CZ" sz="3200" b="1" dirty="0">
                <a:solidFill>
                  <a:schemeClr val="tx2">
                    <a:lumMod val="50000"/>
                  </a:schemeClr>
                </a:solidFill>
                <a:highlight>
                  <a:srgbClr val="FFFF00"/>
                </a:highlight>
              </a:rPr>
              <a:t> Cejpková </a:t>
            </a:r>
          </a:p>
          <a:p>
            <a:r>
              <a:rPr lang="cs-CZ" sz="3200" b="1" dirty="0">
                <a:solidFill>
                  <a:schemeClr val="tx2">
                    <a:lumMod val="50000"/>
                  </a:schemeClr>
                </a:solidFill>
              </a:rPr>
              <a:t>Květen 2022 </a:t>
            </a:r>
          </a:p>
          <a:p>
            <a:r>
              <a:rPr lang="cs-CZ" sz="3200" b="1" dirty="0">
                <a:solidFill>
                  <a:schemeClr val="tx2">
                    <a:lumMod val="50000"/>
                  </a:schemeClr>
                </a:solidFill>
              </a:rPr>
              <a:t>Určeno pro začátečníky, kteří se stále učí orientovat v posloupnosti vyznamenání SH ČMS</a:t>
            </a:r>
          </a:p>
          <a:p>
            <a:endParaRPr lang="cs-CZ" sz="3200" b="1" dirty="0">
              <a:solidFill>
                <a:schemeClr val="tx2">
                  <a:lumMod val="50000"/>
                </a:schemeClr>
              </a:solidFill>
            </a:endParaRPr>
          </a:p>
          <a:p>
            <a:endParaRPr lang="cs-CZ" sz="3200" b="1" dirty="0">
              <a:solidFill>
                <a:schemeClr val="tx2">
                  <a:lumMod val="50000"/>
                </a:schemeClr>
              </a:solidFill>
            </a:endParaRPr>
          </a:p>
          <a:p>
            <a:endParaRPr lang="cs-CZ" sz="3200" b="1" dirty="0">
              <a:solidFill>
                <a:schemeClr val="tx2">
                  <a:lumMod val="50000"/>
                </a:schemeClr>
              </a:solidFill>
            </a:endParaRPr>
          </a:p>
        </p:txBody>
      </p:sp>
    </p:spTree>
    <p:extLst>
      <p:ext uri="{BB962C8B-B14F-4D97-AF65-F5344CB8AC3E}">
        <p14:creationId xmlns:p14="http://schemas.microsoft.com/office/powerpoint/2010/main" val="269841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5B0699-8615-F301-118F-C2206D0FF2D9}"/>
              </a:ext>
            </a:extLst>
          </p:cNvPr>
          <p:cNvSpPr>
            <a:spLocks noGrp="1"/>
          </p:cNvSpPr>
          <p:nvPr>
            <p:ph type="title"/>
          </p:nvPr>
        </p:nvSpPr>
        <p:spPr/>
        <p:txBody>
          <a:bodyPr/>
          <a:lstStyle/>
          <a:p>
            <a:pPr algn="ctr"/>
            <a:r>
              <a:rPr lang="cs-CZ" b="1" dirty="0">
                <a:solidFill>
                  <a:srgbClr val="FF0000"/>
                </a:solidFill>
              </a:rPr>
              <a:t>Medaile Za zásluhy</a:t>
            </a:r>
          </a:p>
        </p:txBody>
      </p:sp>
      <p:sp>
        <p:nvSpPr>
          <p:cNvPr id="3" name="Zástupný obsah 2">
            <a:extLst>
              <a:ext uri="{FF2B5EF4-FFF2-40B4-BE49-F238E27FC236}">
                <a16:creationId xmlns:a16="http://schemas.microsoft.com/office/drawing/2014/main" id="{04F1FFE8-775A-EDF4-0F52-C2D5AF8DE233}"/>
              </a:ext>
            </a:extLst>
          </p:cNvPr>
          <p:cNvSpPr>
            <a:spLocks noGrp="1"/>
          </p:cNvSpPr>
          <p:nvPr>
            <p:ph idx="1"/>
          </p:nvPr>
        </p:nvSpPr>
        <p:spPr/>
        <p:txBody>
          <a:bodyPr/>
          <a:lstStyle/>
          <a:p>
            <a:r>
              <a:rPr lang="cs-CZ" dirty="0"/>
              <a:t>Lze ji udělit nejdříve po 5 letech od udělení Medaile Za příkladnou práci.</a:t>
            </a:r>
          </a:p>
          <a:p>
            <a:r>
              <a:rPr lang="cs-CZ" dirty="0"/>
              <a:t>Uděluje ji Výkonný výbor OSH na návrh SDH, návrh musí být předložen na předepsaném formuláři.</a:t>
            </a:r>
          </a:p>
          <a:p>
            <a:r>
              <a:rPr lang="cs-CZ" dirty="0"/>
              <a:t>Nelze ji udělit opakovaně, avšak může být udělena in memoriam. </a:t>
            </a:r>
          </a:p>
          <a:p>
            <a:r>
              <a:rPr lang="cs-CZ" dirty="0"/>
              <a:t>K medaili může být doložen diplom či průkaz medaile s jejím evidenčním číslem a razítkem OSH, které tuto medaili udělilo. </a:t>
            </a:r>
          </a:p>
          <a:p>
            <a:endParaRPr lang="cs-CZ" dirty="0"/>
          </a:p>
          <a:p>
            <a:endParaRPr lang="cs-CZ" dirty="0"/>
          </a:p>
          <a:p>
            <a:endParaRPr lang="cs-CZ" dirty="0"/>
          </a:p>
        </p:txBody>
      </p:sp>
    </p:spTree>
    <p:extLst>
      <p:ext uri="{BB962C8B-B14F-4D97-AF65-F5344CB8AC3E}">
        <p14:creationId xmlns:p14="http://schemas.microsoft.com/office/powerpoint/2010/main" val="177011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021173-509B-63F3-94C7-DE0AF3762C0D}"/>
              </a:ext>
            </a:extLst>
          </p:cNvPr>
          <p:cNvSpPr>
            <a:spLocks noGrp="1"/>
          </p:cNvSpPr>
          <p:nvPr>
            <p:ph type="title"/>
          </p:nvPr>
        </p:nvSpPr>
        <p:spPr/>
        <p:txBody>
          <a:bodyPr/>
          <a:lstStyle/>
          <a:p>
            <a:pPr algn="ctr"/>
            <a:r>
              <a:rPr lang="cs-CZ" b="1" dirty="0">
                <a:solidFill>
                  <a:srgbClr val="FF0000"/>
                </a:solidFill>
              </a:rPr>
              <a:t>Čestné uznání KSH – stužka </a:t>
            </a:r>
          </a:p>
        </p:txBody>
      </p:sp>
      <p:pic>
        <p:nvPicPr>
          <p:cNvPr id="3074" name="Picture 2" descr="shcms-cestne-uznani-ksh">
            <a:extLst>
              <a:ext uri="{FF2B5EF4-FFF2-40B4-BE49-F238E27FC236}">
                <a16:creationId xmlns:a16="http://schemas.microsoft.com/office/drawing/2014/main" id="{23CB8BCA-D566-9478-D945-B012391BAD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2371726"/>
            <a:ext cx="6096000" cy="177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75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B364C4-21C6-F66E-430C-640B2C664643}"/>
              </a:ext>
            </a:extLst>
          </p:cNvPr>
          <p:cNvSpPr>
            <a:spLocks noGrp="1"/>
          </p:cNvSpPr>
          <p:nvPr>
            <p:ph type="title"/>
          </p:nvPr>
        </p:nvSpPr>
        <p:spPr/>
        <p:txBody>
          <a:bodyPr/>
          <a:lstStyle/>
          <a:p>
            <a:pPr algn="ctr"/>
            <a:r>
              <a:rPr lang="cs-CZ" b="1" dirty="0">
                <a:solidFill>
                  <a:srgbClr val="FF0000"/>
                </a:solidFill>
              </a:rPr>
              <a:t>Čestné uznání KSH</a:t>
            </a:r>
          </a:p>
        </p:txBody>
      </p:sp>
      <p:sp>
        <p:nvSpPr>
          <p:cNvPr id="3" name="Zástupný obsah 2">
            <a:extLst>
              <a:ext uri="{FF2B5EF4-FFF2-40B4-BE49-F238E27FC236}">
                <a16:creationId xmlns:a16="http://schemas.microsoft.com/office/drawing/2014/main" id="{9E148703-5D62-8D39-D421-27791181142A}"/>
              </a:ext>
            </a:extLst>
          </p:cNvPr>
          <p:cNvSpPr>
            <a:spLocks noGrp="1"/>
          </p:cNvSpPr>
          <p:nvPr>
            <p:ph idx="1"/>
          </p:nvPr>
        </p:nvSpPr>
        <p:spPr/>
        <p:txBody>
          <a:bodyPr/>
          <a:lstStyle/>
          <a:p>
            <a:r>
              <a:rPr lang="cs-CZ" dirty="0"/>
              <a:t>Lze jej udělit nejdříve 1 rok po udělení Medaile Za zásluhy.</a:t>
            </a:r>
          </a:p>
          <a:p>
            <a:r>
              <a:rPr lang="cs-CZ" dirty="0"/>
              <a:t>Na návrh SDH a po souhlasném vyjádření Výkonného výboru OSH jej uděluje Výkonný výbor KSH. Podmínkou udělení jsou všechna předchozí vyznamenání na úrovni sboru a okresu. </a:t>
            </a:r>
          </a:p>
          <a:p>
            <a:r>
              <a:rPr lang="cs-CZ" dirty="0"/>
              <a:t>Výrazem tohoto Čestného uznání je stužka společně s diplomem vystaveným krajským sdružením hasičů.</a:t>
            </a:r>
          </a:p>
          <a:p>
            <a:r>
              <a:rPr lang="cs-CZ" dirty="0"/>
              <a:t>Může být uděleno opakovaně. </a:t>
            </a:r>
          </a:p>
        </p:txBody>
      </p:sp>
    </p:spTree>
    <p:extLst>
      <p:ext uri="{BB962C8B-B14F-4D97-AF65-F5344CB8AC3E}">
        <p14:creationId xmlns:p14="http://schemas.microsoft.com/office/powerpoint/2010/main" val="327506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BA2008-74A4-FE13-2680-6B7AED658006}"/>
              </a:ext>
            </a:extLst>
          </p:cNvPr>
          <p:cNvSpPr>
            <a:spLocks noGrp="1"/>
          </p:cNvSpPr>
          <p:nvPr>
            <p:ph type="title"/>
          </p:nvPr>
        </p:nvSpPr>
        <p:spPr/>
        <p:txBody>
          <a:bodyPr/>
          <a:lstStyle/>
          <a:p>
            <a:pPr algn="ctr"/>
            <a:r>
              <a:rPr lang="cs-CZ" b="1" dirty="0">
                <a:solidFill>
                  <a:srgbClr val="FF0000"/>
                </a:solidFill>
              </a:rPr>
              <a:t>Medaile svatého Floriána + stužka</a:t>
            </a:r>
          </a:p>
        </p:txBody>
      </p:sp>
      <p:pic>
        <p:nvPicPr>
          <p:cNvPr id="5122" name="Picture 2" descr="shcms-medaile-sv-floriana">
            <a:extLst>
              <a:ext uri="{FF2B5EF4-FFF2-40B4-BE49-F238E27FC236}">
                <a16:creationId xmlns:a16="http://schemas.microsoft.com/office/drawing/2014/main" id="{627271C3-4B10-6D87-2971-D8FD003CBA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7775" y="1800225"/>
            <a:ext cx="4571999" cy="12572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družení hasičů Čech, Moravy a Slezska - Medaile sv. Floriána : Spolkové  vyznamenání a dekorace [1993-souč.]">
            <a:extLst>
              <a:ext uri="{FF2B5EF4-FFF2-40B4-BE49-F238E27FC236}">
                <a16:creationId xmlns:a16="http://schemas.microsoft.com/office/drawing/2014/main" id="{937FC145-4868-49BB-9D44-3D0F9DCA6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05799" y="1514475"/>
            <a:ext cx="2333626"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7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585028-F497-EB60-6D59-5904DCFD2126}"/>
              </a:ext>
            </a:extLst>
          </p:cNvPr>
          <p:cNvSpPr>
            <a:spLocks noGrp="1"/>
          </p:cNvSpPr>
          <p:nvPr>
            <p:ph type="title"/>
          </p:nvPr>
        </p:nvSpPr>
        <p:spPr/>
        <p:txBody>
          <a:bodyPr/>
          <a:lstStyle/>
          <a:p>
            <a:pPr algn="ctr"/>
            <a:r>
              <a:rPr lang="cs-CZ" b="1" dirty="0">
                <a:solidFill>
                  <a:srgbClr val="FF0000"/>
                </a:solidFill>
              </a:rPr>
              <a:t>Medaile svatého Floriána</a:t>
            </a:r>
          </a:p>
        </p:txBody>
      </p:sp>
      <p:sp>
        <p:nvSpPr>
          <p:cNvPr id="3" name="Zástupný obsah 2">
            <a:extLst>
              <a:ext uri="{FF2B5EF4-FFF2-40B4-BE49-F238E27FC236}">
                <a16:creationId xmlns:a16="http://schemas.microsoft.com/office/drawing/2014/main" id="{2EAD63EB-1711-4699-76EA-3B4846483DAE}"/>
              </a:ext>
            </a:extLst>
          </p:cNvPr>
          <p:cNvSpPr>
            <a:spLocks noGrp="1"/>
          </p:cNvSpPr>
          <p:nvPr>
            <p:ph idx="1"/>
          </p:nvPr>
        </p:nvSpPr>
        <p:spPr/>
        <p:txBody>
          <a:bodyPr/>
          <a:lstStyle/>
          <a:p>
            <a:r>
              <a:rPr lang="cs-CZ" dirty="0"/>
              <a:t>Lze ji udělit nejdříve pět let po Medaili Za zásluhy s tím, že navrhovaný musí již mít ČU KSH, od jehož udělení uplynul alespoň 1 rok.</a:t>
            </a:r>
          </a:p>
          <a:p>
            <a:r>
              <a:rPr lang="cs-CZ" dirty="0"/>
              <a:t>Uděluje ji Výkonný výbor KSH na návrh sboru a vyjádřeného souhlasného doporučení Výkonného výboru KSH.</a:t>
            </a:r>
          </a:p>
          <a:p>
            <a:r>
              <a:rPr lang="cs-CZ" dirty="0"/>
              <a:t>Návrh musí být na předepsaném formuláři.</a:t>
            </a:r>
          </a:p>
          <a:p>
            <a:r>
              <a:rPr lang="cs-CZ" dirty="0"/>
              <a:t>Součástí medaile je zpravidla diplom či průkaz s číslem medaile a razítkem KSH, které tuto medaili udělilo.</a:t>
            </a:r>
          </a:p>
          <a:p>
            <a:r>
              <a:rPr lang="cs-CZ" dirty="0"/>
              <a:t>Medaile nahradila Odznak svatého Floriána, jenž byl udělován v době, kdy nebyla krajská sdružení! </a:t>
            </a:r>
          </a:p>
          <a:p>
            <a:endParaRPr lang="cs-CZ" dirty="0"/>
          </a:p>
          <a:p>
            <a:endParaRPr lang="cs-CZ" dirty="0"/>
          </a:p>
          <a:p>
            <a:endParaRPr lang="cs-CZ" dirty="0"/>
          </a:p>
        </p:txBody>
      </p:sp>
    </p:spTree>
    <p:extLst>
      <p:ext uri="{BB962C8B-B14F-4D97-AF65-F5344CB8AC3E}">
        <p14:creationId xmlns:p14="http://schemas.microsoft.com/office/powerpoint/2010/main" val="175076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37BBE-F23C-3D75-8881-E423E3393E23}"/>
              </a:ext>
            </a:extLst>
          </p:cNvPr>
          <p:cNvSpPr>
            <a:spLocks noGrp="1"/>
          </p:cNvSpPr>
          <p:nvPr>
            <p:ph type="title"/>
          </p:nvPr>
        </p:nvSpPr>
        <p:spPr/>
        <p:txBody>
          <a:bodyPr/>
          <a:lstStyle/>
          <a:p>
            <a:pPr algn="ctr"/>
            <a:r>
              <a:rPr lang="cs-CZ" b="1" dirty="0">
                <a:solidFill>
                  <a:srgbClr val="FF0000"/>
                </a:solidFill>
              </a:rPr>
              <a:t>Čestné uznání SH ČMS – stužka </a:t>
            </a:r>
          </a:p>
        </p:txBody>
      </p:sp>
      <p:pic>
        <p:nvPicPr>
          <p:cNvPr id="6146" name="Picture 2" descr="shcms-cestne-uznani-ustredi">
            <a:extLst>
              <a:ext uri="{FF2B5EF4-FFF2-40B4-BE49-F238E27FC236}">
                <a16:creationId xmlns:a16="http://schemas.microsoft.com/office/drawing/2014/main" id="{3AD352E3-7FA1-442A-391A-3899AD48F1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9025" y="2571750"/>
            <a:ext cx="4572000" cy="157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4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4DFFAE-8DA5-272A-1A15-C81C86402EEC}"/>
              </a:ext>
            </a:extLst>
          </p:cNvPr>
          <p:cNvSpPr>
            <a:spLocks noGrp="1"/>
          </p:cNvSpPr>
          <p:nvPr>
            <p:ph type="title"/>
          </p:nvPr>
        </p:nvSpPr>
        <p:spPr/>
        <p:txBody>
          <a:bodyPr/>
          <a:lstStyle/>
          <a:p>
            <a:pPr algn="ctr"/>
            <a:r>
              <a:rPr lang="cs-CZ" b="1" dirty="0">
                <a:solidFill>
                  <a:srgbClr val="FF0000"/>
                </a:solidFill>
              </a:rPr>
              <a:t>Čestné uznání SH ČMS </a:t>
            </a:r>
          </a:p>
        </p:txBody>
      </p:sp>
      <p:sp>
        <p:nvSpPr>
          <p:cNvPr id="3" name="Zástupný obsah 2">
            <a:extLst>
              <a:ext uri="{FF2B5EF4-FFF2-40B4-BE49-F238E27FC236}">
                <a16:creationId xmlns:a16="http://schemas.microsoft.com/office/drawing/2014/main" id="{A72B0F44-2F6B-1767-F000-73AD8F49EF60}"/>
              </a:ext>
            </a:extLst>
          </p:cNvPr>
          <p:cNvSpPr>
            <a:spLocks noGrp="1"/>
          </p:cNvSpPr>
          <p:nvPr>
            <p:ph idx="1"/>
          </p:nvPr>
        </p:nvSpPr>
        <p:spPr/>
        <p:txBody>
          <a:bodyPr/>
          <a:lstStyle/>
          <a:p>
            <a:r>
              <a:rPr lang="cs-CZ" dirty="0"/>
              <a:t>Lze jej udělit alespoň rok od udělení Medaile svatého Floriána.</a:t>
            </a:r>
          </a:p>
          <a:p>
            <a:r>
              <a:rPr lang="cs-CZ" dirty="0"/>
              <a:t>Návrh je podáván na předepsaném formuláři.</a:t>
            </a:r>
          </a:p>
          <a:p>
            <a:r>
              <a:rPr lang="cs-CZ" dirty="0"/>
              <a:t>Uděluje jej Výkonný výbor SH ČMS na návrh SDH s tím, že vyznamenání musí být doporučeno Výkonným výborem OSH a následně VV KSH.</a:t>
            </a:r>
          </a:p>
          <a:p>
            <a:r>
              <a:rPr lang="cs-CZ" dirty="0"/>
              <a:t>Výrazem je stužka a diplom.</a:t>
            </a:r>
          </a:p>
          <a:p>
            <a:r>
              <a:rPr lang="cs-CZ" dirty="0"/>
              <a:t>Lze jej udělit opakovaně.</a:t>
            </a:r>
          </a:p>
          <a:p>
            <a:endParaRPr lang="cs-CZ" dirty="0"/>
          </a:p>
          <a:p>
            <a:endParaRPr lang="cs-CZ" dirty="0"/>
          </a:p>
        </p:txBody>
      </p:sp>
    </p:spTree>
    <p:extLst>
      <p:ext uri="{BB962C8B-B14F-4D97-AF65-F5344CB8AC3E}">
        <p14:creationId xmlns:p14="http://schemas.microsoft.com/office/powerpoint/2010/main" val="222856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804F0-3B02-2D9D-40E5-0A33DA4F16E0}"/>
              </a:ext>
            </a:extLst>
          </p:cNvPr>
          <p:cNvSpPr>
            <a:spLocks noGrp="1"/>
          </p:cNvSpPr>
          <p:nvPr>
            <p:ph type="title"/>
          </p:nvPr>
        </p:nvSpPr>
        <p:spPr/>
        <p:txBody>
          <a:bodyPr/>
          <a:lstStyle/>
          <a:p>
            <a:pPr algn="ctr"/>
            <a:r>
              <a:rPr lang="cs-CZ" b="1" dirty="0">
                <a:solidFill>
                  <a:srgbClr val="C00000"/>
                </a:solidFill>
              </a:rPr>
              <a:t>Medaile Za mimořádné zásluhy + stužka </a:t>
            </a:r>
          </a:p>
        </p:txBody>
      </p:sp>
      <p:pic>
        <p:nvPicPr>
          <p:cNvPr id="1026" name="Picture 2" descr="Vyznamenání SH ČMS – Hasiči Košťany a Střelná">
            <a:extLst>
              <a:ext uri="{FF2B5EF4-FFF2-40B4-BE49-F238E27FC236}">
                <a16:creationId xmlns:a16="http://schemas.microsoft.com/office/drawing/2014/main" id="{0F4776C7-9240-CFF3-F402-05F3C91ACB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29526" y="1759346"/>
            <a:ext cx="1947862" cy="4593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cms-za-mimoradne-zasluhy">
            <a:extLst>
              <a:ext uri="{FF2B5EF4-FFF2-40B4-BE49-F238E27FC236}">
                <a16:creationId xmlns:a16="http://schemas.microsoft.com/office/drawing/2014/main" id="{E81A22AD-D476-8385-4209-DFBB8080016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95476" y="3028950"/>
            <a:ext cx="4429124"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4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042E01-0A84-C5D7-B5D0-798929AA1C86}"/>
              </a:ext>
            </a:extLst>
          </p:cNvPr>
          <p:cNvSpPr>
            <a:spLocks noGrp="1"/>
          </p:cNvSpPr>
          <p:nvPr>
            <p:ph type="title"/>
          </p:nvPr>
        </p:nvSpPr>
        <p:spPr/>
        <p:txBody>
          <a:bodyPr/>
          <a:lstStyle/>
          <a:p>
            <a:pPr algn="ctr"/>
            <a:r>
              <a:rPr lang="cs-CZ" b="1" dirty="0">
                <a:solidFill>
                  <a:srgbClr val="FF0000"/>
                </a:solidFill>
              </a:rPr>
              <a:t>Medaile Za mimořádné zásluhy</a:t>
            </a:r>
          </a:p>
        </p:txBody>
      </p:sp>
      <p:sp>
        <p:nvSpPr>
          <p:cNvPr id="3" name="Zástupný obsah 2">
            <a:extLst>
              <a:ext uri="{FF2B5EF4-FFF2-40B4-BE49-F238E27FC236}">
                <a16:creationId xmlns:a16="http://schemas.microsoft.com/office/drawing/2014/main" id="{ABEDB0C5-7BEC-35F5-08DE-2873FF6B2428}"/>
              </a:ext>
            </a:extLst>
          </p:cNvPr>
          <p:cNvSpPr>
            <a:spLocks noGrp="1"/>
          </p:cNvSpPr>
          <p:nvPr>
            <p:ph idx="1"/>
          </p:nvPr>
        </p:nvSpPr>
        <p:spPr/>
        <p:txBody>
          <a:bodyPr>
            <a:normAutofit fontScale="92500"/>
          </a:bodyPr>
          <a:lstStyle/>
          <a:p>
            <a:r>
              <a:rPr lang="cs-CZ" dirty="0"/>
              <a:t>Uděluje se minimálně 5 let po udělení Medaile svatého Floriána, kdy podmínkou je, aby navržený člen měl také ČU SH ČMS, od něhož musí uplynout  minimálně rok.</a:t>
            </a:r>
          </a:p>
          <a:p>
            <a:r>
              <a:rPr lang="cs-CZ" dirty="0"/>
              <a:t>Návrh musí být na předepsaném formuláři.</a:t>
            </a:r>
          </a:p>
          <a:p>
            <a:r>
              <a:rPr lang="cs-CZ" dirty="0"/>
              <a:t>Medaili uděluje Výkonný výbor SH ČMS na návrh SDH s tím, že udělení musí být doporučeno Výkonným výborem OSH a Výkonným výborem KSH.</a:t>
            </a:r>
          </a:p>
          <a:p>
            <a:r>
              <a:rPr lang="cs-CZ" dirty="0"/>
              <a:t>Společně s medailí je zpravidla udělován diplom či průkaz s číslem medaile a razítkem SH ČMS. </a:t>
            </a:r>
          </a:p>
          <a:p>
            <a:r>
              <a:rPr lang="cs-CZ" dirty="0"/>
              <a:t>Není možno ji udělit opětovně.</a:t>
            </a:r>
          </a:p>
          <a:p>
            <a:r>
              <a:rPr lang="cs-CZ" dirty="0"/>
              <a:t>Je možno ji udělit in memoriam.</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494174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4C7AED-A5E1-0661-E21E-7E1C96508C3D}"/>
              </a:ext>
            </a:extLst>
          </p:cNvPr>
          <p:cNvSpPr>
            <a:spLocks noGrp="1"/>
          </p:cNvSpPr>
          <p:nvPr>
            <p:ph type="title"/>
          </p:nvPr>
        </p:nvSpPr>
        <p:spPr/>
        <p:txBody>
          <a:bodyPr/>
          <a:lstStyle/>
          <a:p>
            <a:pPr algn="ctr"/>
            <a:r>
              <a:rPr lang="cs-CZ" b="1" dirty="0">
                <a:solidFill>
                  <a:srgbClr val="FF0000"/>
                </a:solidFill>
              </a:rPr>
              <a:t> Jak je to dál? Následují výběrová vyznamenání.</a:t>
            </a:r>
          </a:p>
        </p:txBody>
      </p:sp>
      <p:sp>
        <p:nvSpPr>
          <p:cNvPr id="3" name="Zástupný obsah 2">
            <a:extLst>
              <a:ext uri="{FF2B5EF4-FFF2-40B4-BE49-F238E27FC236}">
                <a16:creationId xmlns:a16="http://schemas.microsoft.com/office/drawing/2014/main" id="{7BFE511C-5B7F-DEA5-CA1C-E0078402ED75}"/>
              </a:ext>
            </a:extLst>
          </p:cNvPr>
          <p:cNvSpPr>
            <a:spLocks noGrp="1"/>
          </p:cNvSpPr>
          <p:nvPr>
            <p:ph idx="1"/>
          </p:nvPr>
        </p:nvSpPr>
        <p:spPr/>
        <p:txBody>
          <a:bodyPr/>
          <a:lstStyle/>
          <a:p>
            <a:r>
              <a:rPr lang="cs-CZ" dirty="0"/>
              <a:t>Po Medaili Za mimořádné zásluhy mou pak být zdánlivě paralelně udělena dvě nejvyšší vyznamenání, avšak je třeba zde dávat skutečně pozor, komu a za jakých podmínek lze tato vyznamenání udělit. Je třeba zdůraznit, že se jedná o vyznamenání výběrová, proto je opravdu třeba navrhovat jen takové členy, jejichž zásluhy a práce pro dobrovolné hasičstvo jsou mimořádné, výjimečné a skutečným vzorem pro ostatní. </a:t>
            </a:r>
          </a:p>
          <a:p>
            <a:r>
              <a:rPr lang="cs-CZ" b="1" dirty="0"/>
              <a:t>Jedná se o: </a:t>
            </a:r>
          </a:p>
          <a:p>
            <a:pPr marL="0" indent="0">
              <a:buNone/>
            </a:pPr>
            <a:r>
              <a:rPr lang="cs-CZ" dirty="0"/>
              <a:t>         -  Řád svatého Floriána</a:t>
            </a:r>
          </a:p>
          <a:p>
            <a:pPr marL="0" indent="0">
              <a:buNone/>
            </a:pPr>
            <a:r>
              <a:rPr lang="cs-CZ" dirty="0"/>
              <a:t>          - Titul Zasloužilý hasič </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421193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64626D-8C83-CBE0-BE6E-C6557C1E27B8}"/>
              </a:ext>
            </a:extLst>
          </p:cNvPr>
          <p:cNvSpPr>
            <a:spLocks noGrp="1"/>
          </p:cNvSpPr>
          <p:nvPr>
            <p:ph type="title"/>
          </p:nvPr>
        </p:nvSpPr>
        <p:spPr/>
        <p:txBody>
          <a:bodyPr/>
          <a:lstStyle/>
          <a:p>
            <a:pPr algn="ctr"/>
            <a:r>
              <a:rPr lang="cs-CZ" b="1" dirty="0">
                <a:solidFill>
                  <a:srgbClr val="FF0000"/>
                </a:solidFill>
              </a:rPr>
              <a:t>Statut čestných vyznamenání a titulů SH ČMS</a:t>
            </a:r>
          </a:p>
        </p:txBody>
      </p:sp>
      <p:sp>
        <p:nvSpPr>
          <p:cNvPr id="3" name="Zástupný obsah 2">
            <a:extLst>
              <a:ext uri="{FF2B5EF4-FFF2-40B4-BE49-F238E27FC236}">
                <a16:creationId xmlns:a16="http://schemas.microsoft.com/office/drawing/2014/main" id="{82DC1CCF-C601-E550-663A-CECD4868EC28}"/>
              </a:ext>
            </a:extLst>
          </p:cNvPr>
          <p:cNvSpPr>
            <a:spLocks noGrp="1"/>
          </p:cNvSpPr>
          <p:nvPr>
            <p:ph idx="1"/>
          </p:nvPr>
        </p:nvSpPr>
        <p:spPr/>
        <p:txBody>
          <a:bodyPr>
            <a:normAutofit fontScale="92500" lnSpcReduction="20000"/>
          </a:bodyPr>
          <a:lstStyle/>
          <a:p>
            <a:r>
              <a:rPr lang="cs-CZ" dirty="0"/>
              <a:t>Schválen na Shromáždění starostů OSH dne 19. října 2013, s účinností od 1. ledna 2014.</a:t>
            </a:r>
          </a:p>
          <a:p>
            <a:r>
              <a:rPr lang="cs-CZ" dirty="0"/>
              <a:t>Devítistránkový dokument přinášející podrobnou specifikaci podmínek udělení jednotlivých ocenění v rámci SH ČMS.</a:t>
            </a:r>
          </a:p>
          <a:p>
            <a:r>
              <a:rPr lang="cs-CZ" dirty="0"/>
              <a:t>V rámci tohoto Statutu jsou specifikována tzv. vyznamenání v posloupnosti, dále pak vyznamenání, která mohou být udělena mimo tuto posloupnost, např. Medaile Za záchranu života. </a:t>
            </a:r>
          </a:p>
          <a:p>
            <a:r>
              <a:rPr lang="cs-CZ" dirty="0"/>
              <a:t>Vyznamenání v běžné posloupnosti čítají celkem čtyři čestná uznání (ČU SDH, ČU OSH, ČU KSH, ČU SH ČMS, popř. může být uděleno i ČU okrsku) a čtyři medaile (Za příkladnou práci, Za zásluhy, Medaile sv. Floriána a Medaile Za mimořádné zásluhy).</a:t>
            </a:r>
          </a:p>
          <a:p>
            <a:r>
              <a:rPr lang="cs-CZ" dirty="0"/>
              <a:t>Dále sem náleží dvě výběrová ocenění, a sice Řád svatého Floriána a Titul Zasloužilý hasič.  </a:t>
            </a:r>
          </a:p>
          <a:p>
            <a:pPr marL="0" indent="0">
              <a:buNone/>
            </a:pPr>
            <a:endParaRPr lang="cs-CZ" dirty="0"/>
          </a:p>
        </p:txBody>
      </p:sp>
    </p:spTree>
    <p:extLst>
      <p:ext uri="{BB962C8B-B14F-4D97-AF65-F5344CB8AC3E}">
        <p14:creationId xmlns:p14="http://schemas.microsoft.com/office/powerpoint/2010/main" val="418558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04C6A-8E90-61AF-4C65-0483F1A2C70F}"/>
              </a:ext>
            </a:extLst>
          </p:cNvPr>
          <p:cNvSpPr>
            <a:spLocks noGrp="1"/>
          </p:cNvSpPr>
          <p:nvPr>
            <p:ph type="title"/>
          </p:nvPr>
        </p:nvSpPr>
        <p:spPr/>
        <p:txBody>
          <a:bodyPr/>
          <a:lstStyle/>
          <a:p>
            <a:pPr algn="ctr"/>
            <a:r>
              <a:rPr lang="cs-CZ" b="1" dirty="0">
                <a:solidFill>
                  <a:srgbClr val="C00000"/>
                </a:solidFill>
              </a:rPr>
              <a:t>Řád svatého Floriána včetně stužky</a:t>
            </a:r>
          </a:p>
        </p:txBody>
      </p:sp>
      <p:pic>
        <p:nvPicPr>
          <p:cNvPr id="7172" name="Picture 4" descr="Popis není dostupný.">
            <a:extLst>
              <a:ext uri="{FF2B5EF4-FFF2-40B4-BE49-F238E27FC236}">
                <a16:creationId xmlns:a16="http://schemas.microsoft.com/office/drawing/2014/main" id="{1CBDC086-499A-B9ED-962D-E9584A78A9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844675"/>
            <a:ext cx="3584616" cy="441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87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04A7EA-705B-F7DB-14DE-7B1967154C2D}"/>
              </a:ext>
            </a:extLst>
          </p:cNvPr>
          <p:cNvSpPr>
            <a:spLocks noGrp="1"/>
          </p:cNvSpPr>
          <p:nvPr>
            <p:ph type="title"/>
          </p:nvPr>
        </p:nvSpPr>
        <p:spPr/>
        <p:txBody>
          <a:bodyPr/>
          <a:lstStyle/>
          <a:p>
            <a:pPr algn="ctr"/>
            <a:r>
              <a:rPr lang="cs-CZ" b="1" dirty="0">
                <a:solidFill>
                  <a:srgbClr val="FF0000"/>
                </a:solidFill>
              </a:rPr>
              <a:t>Řád svatého Floriána</a:t>
            </a:r>
            <a:br>
              <a:rPr lang="cs-CZ" dirty="0"/>
            </a:br>
            <a:endParaRPr lang="cs-CZ" dirty="0"/>
          </a:p>
        </p:txBody>
      </p:sp>
      <p:sp>
        <p:nvSpPr>
          <p:cNvPr id="3" name="Zástupný obsah 2">
            <a:extLst>
              <a:ext uri="{FF2B5EF4-FFF2-40B4-BE49-F238E27FC236}">
                <a16:creationId xmlns:a16="http://schemas.microsoft.com/office/drawing/2014/main" id="{9F0055C7-EA0B-562F-5A4E-E9C8D09ADFED}"/>
              </a:ext>
            </a:extLst>
          </p:cNvPr>
          <p:cNvSpPr>
            <a:spLocks noGrp="1"/>
          </p:cNvSpPr>
          <p:nvPr>
            <p:ph idx="1"/>
          </p:nvPr>
        </p:nvSpPr>
        <p:spPr/>
        <p:txBody>
          <a:bodyPr>
            <a:normAutofit fontScale="92500" lnSpcReduction="20000"/>
          </a:bodyPr>
          <a:lstStyle/>
          <a:p>
            <a:r>
              <a:rPr lang="cs-CZ" sz="2000" dirty="0"/>
              <a:t>Výběrové vyznamenání, o nějž lze požádat nejdříve 5 let po udělení Medaile Za mimořádné zásluhy. </a:t>
            </a:r>
          </a:p>
          <a:p>
            <a:r>
              <a:rPr lang="cs-CZ" sz="2000" b="1" dirty="0">
                <a:solidFill>
                  <a:srgbClr val="7030A0"/>
                </a:solidFill>
                <a:highlight>
                  <a:srgbClr val="FFFF00"/>
                </a:highlight>
              </a:rPr>
              <a:t>Podmínkou je udělení VŠECH předchozích vyznamenání, tzn:</a:t>
            </a:r>
          </a:p>
          <a:p>
            <a:pPr marL="0" indent="0">
              <a:lnSpc>
                <a:spcPct val="100000"/>
              </a:lnSpc>
              <a:spcBef>
                <a:spcPts val="0"/>
              </a:spcBef>
              <a:buNone/>
            </a:pPr>
            <a:r>
              <a:rPr lang="cs-CZ" sz="2000" dirty="0"/>
              <a:t>    - ČU SDH (popř. okrsku)</a:t>
            </a:r>
          </a:p>
          <a:p>
            <a:pPr marL="0" indent="0">
              <a:lnSpc>
                <a:spcPct val="100000"/>
              </a:lnSpc>
              <a:spcBef>
                <a:spcPts val="0"/>
              </a:spcBef>
              <a:buNone/>
            </a:pPr>
            <a:r>
              <a:rPr lang="cs-CZ" sz="2000" dirty="0"/>
              <a:t>    - ČU OSH</a:t>
            </a:r>
          </a:p>
          <a:p>
            <a:pPr marL="0" indent="0">
              <a:lnSpc>
                <a:spcPct val="100000"/>
              </a:lnSpc>
              <a:spcBef>
                <a:spcPts val="0"/>
              </a:spcBef>
              <a:buNone/>
            </a:pPr>
            <a:r>
              <a:rPr lang="cs-CZ" sz="2000" dirty="0"/>
              <a:t>    - Medaile Za příkladnou práci</a:t>
            </a:r>
          </a:p>
          <a:p>
            <a:pPr marL="0" indent="0">
              <a:lnSpc>
                <a:spcPct val="100000"/>
              </a:lnSpc>
              <a:spcBef>
                <a:spcPts val="0"/>
              </a:spcBef>
              <a:buNone/>
            </a:pPr>
            <a:r>
              <a:rPr lang="cs-CZ" sz="2000" dirty="0"/>
              <a:t>    - Medaile Za zásluhy</a:t>
            </a:r>
          </a:p>
          <a:p>
            <a:pPr marL="0" indent="0">
              <a:lnSpc>
                <a:spcPct val="100000"/>
              </a:lnSpc>
              <a:spcBef>
                <a:spcPts val="0"/>
              </a:spcBef>
              <a:buNone/>
            </a:pPr>
            <a:r>
              <a:rPr lang="cs-CZ" sz="2000" dirty="0"/>
              <a:t>    - Čestné uznání KSH</a:t>
            </a:r>
          </a:p>
          <a:p>
            <a:pPr marL="0" indent="0">
              <a:lnSpc>
                <a:spcPct val="100000"/>
              </a:lnSpc>
              <a:spcBef>
                <a:spcPts val="0"/>
              </a:spcBef>
              <a:buNone/>
            </a:pPr>
            <a:r>
              <a:rPr lang="cs-CZ" sz="2000" dirty="0"/>
              <a:t>    - Medaile svatého Floriána</a:t>
            </a:r>
          </a:p>
          <a:p>
            <a:pPr marL="0" indent="0">
              <a:lnSpc>
                <a:spcPct val="100000"/>
              </a:lnSpc>
              <a:spcBef>
                <a:spcPts val="0"/>
              </a:spcBef>
              <a:buNone/>
            </a:pPr>
            <a:r>
              <a:rPr lang="cs-CZ" sz="2000" dirty="0"/>
              <a:t>   - ČU SH ČMS</a:t>
            </a:r>
          </a:p>
          <a:p>
            <a:pPr marL="0" indent="0">
              <a:lnSpc>
                <a:spcPct val="100000"/>
              </a:lnSpc>
              <a:spcBef>
                <a:spcPts val="0"/>
              </a:spcBef>
              <a:buNone/>
            </a:pPr>
            <a:r>
              <a:rPr lang="cs-CZ" sz="2000" dirty="0"/>
              <a:t>   - Medaile Za mimořádné zásluhy </a:t>
            </a:r>
          </a:p>
          <a:p>
            <a:pPr marL="0" indent="0">
              <a:lnSpc>
                <a:spcPct val="100000"/>
              </a:lnSpc>
              <a:spcBef>
                <a:spcPts val="0"/>
              </a:spcBef>
              <a:buNone/>
            </a:pPr>
            <a:endParaRPr lang="cs-CZ" sz="2000" dirty="0"/>
          </a:p>
          <a:p>
            <a:pPr>
              <a:lnSpc>
                <a:spcPct val="100000"/>
              </a:lnSpc>
              <a:spcBef>
                <a:spcPts val="0"/>
              </a:spcBef>
            </a:pPr>
            <a:r>
              <a:rPr lang="cs-CZ" sz="2000" b="1" dirty="0">
                <a:highlight>
                  <a:srgbClr val="FF00FF"/>
                </a:highlight>
              </a:rPr>
              <a:t>Navržený člen musí dosáhnout věku alespoň 50 let a doby členství minimálně 30 let.</a:t>
            </a:r>
            <a:r>
              <a:rPr lang="cs-CZ" sz="2000" dirty="0"/>
              <a:t> </a:t>
            </a:r>
          </a:p>
          <a:p>
            <a:pPr>
              <a:lnSpc>
                <a:spcPct val="100000"/>
              </a:lnSpc>
              <a:spcBef>
                <a:spcPts val="0"/>
              </a:spcBef>
            </a:pPr>
            <a:r>
              <a:rPr lang="cs-CZ" sz="2000" dirty="0"/>
              <a:t>Návrh musí být podán na předepsaném tiskopise.</a:t>
            </a:r>
          </a:p>
          <a:p>
            <a:pPr>
              <a:lnSpc>
                <a:spcPct val="100000"/>
              </a:lnSpc>
              <a:spcBef>
                <a:spcPts val="0"/>
              </a:spcBef>
            </a:pPr>
            <a:r>
              <a:rPr lang="cs-CZ" sz="2000" dirty="0"/>
              <a:t>Uděluje Výkonný výbor SH ČMS na návrh SDH,  po kladném doporučení Výkonným výborem OSH a Výkonným výborem KSH. </a:t>
            </a:r>
          </a:p>
          <a:p>
            <a:pPr>
              <a:lnSpc>
                <a:spcPct val="100000"/>
              </a:lnSpc>
              <a:spcBef>
                <a:spcPts val="0"/>
              </a:spcBef>
            </a:pPr>
            <a:r>
              <a:rPr lang="cs-CZ" sz="2000" dirty="0"/>
              <a:t>Součástí je diplom.</a:t>
            </a:r>
          </a:p>
          <a:p>
            <a:pPr>
              <a:lnSpc>
                <a:spcPct val="100000"/>
              </a:lnSpc>
              <a:spcBef>
                <a:spcPts val="0"/>
              </a:spcBef>
            </a:pPr>
            <a:r>
              <a:rPr lang="cs-CZ" sz="2000" dirty="0"/>
              <a:t>Lze jej udělit in memoriam.</a:t>
            </a:r>
          </a:p>
          <a:p>
            <a:pPr>
              <a:lnSpc>
                <a:spcPct val="100000"/>
              </a:lnSpc>
              <a:spcBef>
                <a:spcPts val="0"/>
              </a:spcBef>
            </a:pPr>
            <a:r>
              <a:rPr lang="cs-CZ" sz="2000" dirty="0"/>
              <a:t>Nelze jej udělit opětovně. </a:t>
            </a:r>
          </a:p>
          <a:p>
            <a:pPr>
              <a:lnSpc>
                <a:spcPct val="100000"/>
              </a:lnSpc>
              <a:spcBef>
                <a:spcPts val="0"/>
              </a:spcBef>
            </a:pPr>
            <a:endParaRPr lang="cs-CZ" sz="2000" dirty="0"/>
          </a:p>
          <a:p>
            <a:pPr>
              <a:lnSpc>
                <a:spcPct val="100000"/>
              </a:lnSpc>
              <a:spcBef>
                <a:spcPts val="0"/>
              </a:spcBef>
            </a:pPr>
            <a:endParaRPr lang="cs-CZ" sz="2000" dirty="0"/>
          </a:p>
          <a:p>
            <a:pPr>
              <a:lnSpc>
                <a:spcPct val="100000"/>
              </a:lnSpc>
              <a:spcBef>
                <a:spcPts val="0"/>
              </a:spcBef>
            </a:pPr>
            <a:endParaRPr lang="cs-CZ" sz="2000" dirty="0"/>
          </a:p>
          <a:p>
            <a:pPr>
              <a:lnSpc>
                <a:spcPct val="100000"/>
              </a:lnSpc>
              <a:spcBef>
                <a:spcPts val="0"/>
              </a:spcBef>
            </a:pPr>
            <a:endParaRPr lang="cs-CZ" sz="2000" dirty="0"/>
          </a:p>
          <a:p>
            <a:pPr>
              <a:lnSpc>
                <a:spcPct val="100000"/>
              </a:lnSpc>
              <a:spcBef>
                <a:spcPts val="0"/>
              </a:spcBef>
            </a:pPr>
            <a:endParaRPr lang="cs-CZ" sz="2000" dirty="0"/>
          </a:p>
          <a:p>
            <a:pPr>
              <a:lnSpc>
                <a:spcPct val="100000"/>
              </a:lnSpc>
              <a:spcBef>
                <a:spcPts val="0"/>
              </a:spcBef>
            </a:pPr>
            <a:endParaRPr lang="cs-CZ" sz="2000" dirty="0"/>
          </a:p>
          <a:p>
            <a:pPr marL="0" indent="0">
              <a:lnSpc>
                <a:spcPct val="100000"/>
              </a:lnSpc>
              <a:spcBef>
                <a:spcPts val="0"/>
              </a:spcBef>
              <a:buNone/>
            </a:pPr>
            <a:endParaRPr lang="cs-CZ" sz="2000" dirty="0"/>
          </a:p>
          <a:p>
            <a:pPr marL="0" indent="0">
              <a:buNone/>
            </a:pPr>
            <a:endParaRPr lang="cs-CZ" dirty="0"/>
          </a:p>
        </p:txBody>
      </p:sp>
    </p:spTree>
    <p:extLst>
      <p:ext uri="{BB962C8B-B14F-4D97-AF65-F5344CB8AC3E}">
        <p14:creationId xmlns:p14="http://schemas.microsoft.com/office/powerpoint/2010/main" val="3369855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0C20F2-CDA8-7604-A0D1-72ED0AD3BF5D}"/>
              </a:ext>
            </a:extLst>
          </p:cNvPr>
          <p:cNvSpPr>
            <a:spLocks noGrp="1"/>
          </p:cNvSpPr>
          <p:nvPr>
            <p:ph type="title"/>
          </p:nvPr>
        </p:nvSpPr>
        <p:spPr/>
        <p:txBody>
          <a:bodyPr/>
          <a:lstStyle/>
          <a:p>
            <a:pPr algn="ctr"/>
            <a:r>
              <a:rPr lang="cs-CZ" b="1" dirty="0">
                <a:solidFill>
                  <a:srgbClr val="C00000"/>
                </a:solidFill>
              </a:rPr>
              <a:t>Titul Zasloužilý hasič – medaile + </a:t>
            </a:r>
            <a:r>
              <a:rPr lang="cs-CZ" b="1" dirty="0" err="1">
                <a:solidFill>
                  <a:srgbClr val="C00000"/>
                </a:solidFill>
              </a:rPr>
              <a:t>klopový</a:t>
            </a:r>
            <a:r>
              <a:rPr lang="cs-CZ" b="1" dirty="0">
                <a:solidFill>
                  <a:srgbClr val="C00000"/>
                </a:solidFill>
              </a:rPr>
              <a:t> odznak  </a:t>
            </a:r>
          </a:p>
        </p:txBody>
      </p:sp>
      <p:pic>
        <p:nvPicPr>
          <p:cNvPr id="8198" name="Picture 6" descr="Popis není dostupný.">
            <a:extLst>
              <a:ext uri="{FF2B5EF4-FFF2-40B4-BE49-F238E27FC236}">
                <a16:creationId xmlns:a16="http://schemas.microsoft.com/office/drawing/2014/main" id="{7FFC0D68-CD29-D32A-5547-99F661901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1968500"/>
            <a:ext cx="264795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Zasloužilý hasič - Sběratelství">
            <a:extLst>
              <a:ext uri="{FF2B5EF4-FFF2-40B4-BE49-F238E27FC236}">
                <a16:creationId xmlns:a16="http://schemas.microsoft.com/office/drawing/2014/main" id="{BAB67D12-87F9-6E4A-2CB9-8C913658EA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5076" y="1854200"/>
            <a:ext cx="2647950" cy="445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2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01E13A-38CF-D95A-A16D-9BD6A7DDD17E}"/>
              </a:ext>
            </a:extLst>
          </p:cNvPr>
          <p:cNvSpPr>
            <a:spLocks noGrp="1"/>
          </p:cNvSpPr>
          <p:nvPr>
            <p:ph type="title"/>
          </p:nvPr>
        </p:nvSpPr>
        <p:spPr/>
        <p:txBody>
          <a:bodyPr/>
          <a:lstStyle/>
          <a:p>
            <a:pPr algn="ctr"/>
            <a:r>
              <a:rPr lang="cs-CZ" b="1" dirty="0">
                <a:solidFill>
                  <a:srgbClr val="FF0000"/>
                </a:solidFill>
              </a:rPr>
              <a:t>Titul Zasloužilý hasič</a:t>
            </a:r>
          </a:p>
        </p:txBody>
      </p:sp>
      <p:sp>
        <p:nvSpPr>
          <p:cNvPr id="3" name="Zástupný obsah 2">
            <a:extLst>
              <a:ext uri="{FF2B5EF4-FFF2-40B4-BE49-F238E27FC236}">
                <a16:creationId xmlns:a16="http://schemas.microsoft.com/office/drawing/2014/main" id="{383E28B3-F994-F2DC-D873-E06FA49FCEA3}"/>
              </a:ext>
            </a:extLst>
          </p:cNvPr>
          <p:cNvSpPr>
            <a:spLocks noGrp="1"/>
          </p:cNvSpPr>
          <p:nvPr>
            <p:ph idx="1"/>
          </p:nvPr>
        </p:nvSpPr>
        <p:spPr/>
        <p:txBody>
          <a:bodyPr>
            <a:normAutofit fontScale="62500" lnSpcReduction="20000"/>
          </a:bodyPr>
          <a:lstStyle/>
          <a:p>
            <a:r>
              <a:rPr lang="cs-CZ" sz="2800" dirty="0"/>
              <a:t>Výběrové vyznamenání, o nějž lze požádat nejdříve 5 let po udělení Medaile Za mimořádné zásluhy. </a:t>
            </a:r>
          </a:p>
          <a:p>
            <a:r>
              <a:rPr lang="cs-CZ" sz="2800" b="1" dirty="0">
                <a:solidFill>
                  <a:srgbClr val="7030A0"/>
                </a:solidFill>
                <a:highlight>
                  <a:srgbClr val="FFFF00"/>
                </a:highlight>
              </a:rPr>
              <a:t>Podmínkou je udělení VŠECH předchozích vyznamenání, tzn:</a:t>
            </a:r>
          </a:p>
          <a:p>
            <a:pPr marL="0" indent="0">
              <a:lnSpc>
                <a:spcPct val="100000"/>
              </a:lnSpc>
              <a:spcBef>
                <a:spcPts val="0"/>
              </a:spcBef>
              <a:buNone/>
            </a:pPr>
            <a:r>
              <a:rPr lang="cs-CZ" sz="2800" dirty="0"/>
              <a:t>    - ČU SDH (popř. okrsku)</a:t>
            </a:r>
          </a:p>
          <a:p>
            <a:pPr marL="0" indent="0">
              <a:lnSpc>
                <a:spcPct val="100000"/>
              </a:lnSpc>
              <a:spcBef>
                <a:spcPts val="0"/>
              </a:spcBef>
              <a:buNone/>
            </a:pPr>
            <a:r>
              <a:rPr lang="cs-CZ" sz="2800" dirty="0"/>
              <a:t>    - ČU OSH</a:t>
            </a:r>
          </a:p>
          <a:p>
            <a:pPr marL="0" indent="0">
              <a:lnSpc>
                <a:spcPct val="100000"/>
              </a:lnSpc>
              <a:spcBef>
                <a:spcPts val="0"/>
              </a:spcBef>
              <a:buNone/>
            </a:pPr>
            <a:r>
              <a:rPr lang="cs-CZ" sz="2800" dirty="0"/>
              <a:t>    - Medaile Za příkladnou práci</a:t>
            </a:r>
          </a:p>
          <a:p>
            <a:pPr marL="0" indent="0">
              <a:lnSpc>
                <a:spcPct val="100000"/>
              </a:lnSpc>
              <a:spcBef>
                <a:spcPts val="0"/>
              </a:spcBef>
              <a:buNone/>
            </a:pPr>
            <a:r>
              <a:rPr lang="cs-CZ" sz="2800" dirty="0"/>
              <a:t>    - Medaile Za zásluhy</a:t>
            </a:r>
          </a:p>
          <a:p>
            <a:pPr marL="0" indent="0">
              <a:lnSpc>
                <a:spcPct val="100000"/>
              </a:lnSpc>
              <a:spcBef>
                <a:spcPts val="0"/>
              </a:spcBef>
              <a:buNone/>
            </a:pPr>
            <a:r>
              <a:rPr lang="cs-CZ" sz="2800" dirty="0"/>
              <a:t>    - Čestné uznání KSH</a:t>
            </a:r>
          </a:p>
          <a:p>
            <a:pPr marL="0" indent="0">
              <a:lnSpc>
                <a:spcPct val="100000"/>
              </a:lnSpc>
              <a:spcBef>
                <a:spcPts val="0"/>
              </a:spcBef>
              <a:buNone/>
            </a:pPr>
            <a:r>
              <a:rPr lang="cs-CZ" sz="2800" dirty="0"/>
              <a:t>    - Medaile svatého Floriána</a:t>
            </a:r>
          </a:p>
          <a:p>
            <a:pPr marL="0" indent="0">
              <a:lnSpc>
                <a:spcPct val="100000"/>
              </a:lnSpc>
              <a:spcBef>
                <a:spcPts val="0"/>
              </a:spcBef>
              <a:buNone/>
            </a:pPr>
            <a:r>
              <a:rPr lang="cs-CZ" sz="2800" dirty="0"/>
              <a:t>   - ČU SH ČMS</a:t>
            </a:r>
          </a:p>
          <a:p>
            <a:pPr marL="0" indent="0">
              <a:lnSpc>
                <a:spcPct val="100000"/>
              </a:lnSpc>
              <a:spcBef>
                <a:spcPts val="0"/>
              </a:spcBef>
              <a:buNone/>
            </a:pPr>
            <a:r>
              <a:rPr lang="cs-CZ" sz="2800" dirty="0"/>
              <a:t>   - Medaile Za mimořádné zásluhy </a:t>
            </a:r>
          </a:p>
          <a:p>
            <a:pPr marL="0" indent="0">
              <a:lnSpc>
                <a:spcPct val="100000"/>
              </a:lnSpc>
              <a:spcBef>
                <a:spcPts val="0"/>
              </a:spcBef>
              <a:buNone/>
            </a:pPr>
            <a:endParaRPr lang="cs-CZ" sz="2800" dirty="0"/>
          </a:p>
          <a:p>
            <a:pPr>
              <a:lnSpc>
                <a:spcPct val="100000"/>
              </a:lnSpc>
              <a:spcBef>
                <a:spcPts val="0"/>
              </a:spcBef>
            </a:pPr>
            <a:r>
              <a:rPr lang="cs-CZ" sz="2800" b="1" dirty="0">
                <a:highlight>
                  <a:srgbClr val="FF00FF"/>
                </a:highlight>
              </a:rPr>
              <a:t>Navržený člen musí dosáhnout věku alespoň 65 let a doby členství minimálně 40 let.</a:t>
            </a:r>
            <a:r>
              <a:rPr lang="cs-CZ" sz="2800" dirty="0"/>
              <a:t> </a:t>
            </a:r>
          </a:p>
          <a:p>
            <a:pPr>
              <a:lnSpc>
                <a:spcPct val="100000"/>
              </a:lnSpc>
              <a:spcBef>
                <a:spcPts val="0"/>
              </a:spcBef>
            </a:pPr>
            <a:r>
              <a:rPr lang="cs-CZ" sz="2800" dirty="0"/>
              <a:t>Návrh musí být podán na předepsaném tiskopise.</a:t>
            </a:r>
          </a:p>
          <a:p>
            <a:pPr>
              <a:lnSpc>
                <a:spcPct val="100000"/>
              </a:lnSpc>
              <a:spcBef>
                <a:spcPts val="0"/>
              </a:spcBef>
            </a:pPr>
            <a:r>
              <a:rPr lang="cs-CZ" sz="2800" dirty="0"/>
              <a:t>Uděluje Výkonný výbor SH ČMS na návrh SDH,  po kladném doporučení Výkonným výborem OSH a Výkonným výborem KSH. </a:t>
            </a:r>
          </a:p>
          <a:p>
            <a:pPr>
              <a:lnSpc>
                <a:spcPct val="100000"/>
              </a:lnSpc>
              <a:spcBef>
                <a:spcPts val="0"/>
              </a:spcBef>
            </a:pPr>
            <a:r>
              <a:rPr lang="cs-CZ" sz="2800" dirty="0"/>
              <a:t>Součástí je diplom.</a:t>
            </a:r>
          </a:p>
          <a:p>
            <a:pPr>
              <a:lnSpc>
                <a:spcPct val="100000"/>
              </a:lnSpc>
              <a:spcBef>
                <a:spcPts val="0"/>
              </a:spcBef>
            </a:pPr>
            <a:r>
              <a:rPr lang="cs-CZ" sz="2800" dirty="0"/>
              <a:t>Lze jej udělit in memoriam.</a:t>
            </a:r>
          </a:p>
          <a:p>
            <a:pPr>
              <a:lnSpc>
                <a:spcPct val="100000"/>
              </a:lnSpc>
              <a:spcBef>
                <a:spcPts val="0"/>
              </a:spcBef>
            </a:pPr>
            <a:r>
              <a:rPr lang="cs-CZ" sz="2800" dirty="0"/>
              <a:t>Nelze jej udělit opětovně. </a:t>
            </a:r>
          </a:p>
          <a:p>
            <a:pPr>
              <a:lnSpc>
                <a:spcPct val="100000"/>
              </a:lnSpc>
              <a:spcBef>
                <a:spcPts val="0"/>
              </a:spcBef>
            </a:pPr>
            <a:r>
              <a:rPr lang="cs-CZ" dirty="0"/>
              <a:t>Výrazem ocenění je medaile, diplom a </a:t>
            </a:r>
            <a:r>
              <a:rPr lang="cs-CZ" dirty="0" err="1"/>
              <a:t>klopový</a:t>
            </a:r>
            <a:r>
              <a:rPr lang="cs-CZ" dirty="0"/>
              <a:t> odznak.</a:t>
            </a:r>
          </a:p>
          <a:p>
            <a:pPr>
              <a:lnSpc>
                <a:spcPct val="100000"/>
              </a:lnSpc>
              <a:spcBef>
                <a:spcPts val="0"/>
              </a:spcBef>
            </a:pPr>
            <a:endParaRPr lang="cs-CZ" dirty="0"/>
          </a:p>
          <a:p>
            <a:pPr>
              <a:lnSpc>
                <a:spcPct val="100000"/>
              </a:lnSpc>
              <a:spcBef>
                <a:spcPts val="0"/>
              </a:spcBef>
            </a:pPr>
            <a:endParaRPr lang="cs-CZ" dirty="0"/>
          </a:p>
          <a:p>
            <a:pPr>
              <a:lnSpc>
                <a:spcPct val="100000"/>
              </a:lnSpc>
              <a:spcBef>
                <a:spcPts val="0"/>
              </a:spcBef>
            </a:pPr>
            <a:endParaRPr lang="cs-CZ" dirty="0"/>
          </a:p>
          <a:p>
            <a:pPr>
              <a:lnSpc>
                <a:spcPct val="100000"/>
              </a:lnSpc>
              <a:spcBef>
                <a:spcPts val="0"/>
              </a:spcBef>
            </a:pPr>
            <a:endParaRPr lang="cs-CZ" dirty="0"/>
          </a:p>
          <a:p>
            <a:pPr>
              <a:lnSpc>
                <a:spcPct val="100000"/>
              </a:lnSpc>
              <a:spcBef>
                <a:spcPts val="0"/>
              </a:spcBef>
            </a:pPr>
            <a:endParaRPr lang="cs-CZ" dirty="0"/>
          </a:p>
          <a:p>
            <a:pPr>
              <a:lnSpc>
                <a:spcPct val="100000"/>
              </a:lnSpc>
              <a:spcBef>
                <a:spcPts val="0"/>
              </a:spcBef>
            </a:pPr>
            <a:endParaRPr lang="cs-CZ" sz="2800" dirty="0"/>
          </a:p>
          <a:p>
            <a:pPr>
              <a:lnSpc>
                <a:spcPct val="100000"/>
              </a:lnSpc>
              <a:spcBef>
                <a:spcPts val="0"/>
              </a:spcBef>
            </a:pPr>
            <a:endParaRPr lang="cs-CZ" dirty="0"/>
          </a:p>
          <a:p>
            <a:pPr>
              <a:lnSpc>
                <a:spcPct val="100000"/>
              </a:lnSpc>
              <a:spcBef>
                <a:spcPts val="0"/>
              </a:spcBef>
            </a:pPr>
            <a:endParaRPr lang="cs-CZ" sz="2800" dirty="0"/>
          </a:p>
          <a:p>
            <a:pPr>
              <a:lnSpc>
                <a:spcPct val="100000"/>
              </a:lnSpc>
              <a:spcBef>
                <a:spcPts val="0"/>
              </a:spcBef>
            </a:pPr>
            <a:endParaRPr lang="cs-CZ" sz="2800" dirty="0"/>
          </a:p>
          <a:p>
            <a:endParaRPr lang="cs-CZ" dirty="0"/>
          </a:p>
        </p:txBody>
      </p:sp>
    </p:spTree>
    <p:extLst>
      <p:ext uri="{BB962C8B-B14F-4D97-AF65-F5344CB8AC3E}">
        <p14:creationId xmlns:p14="http://schemas.microsoft.com/office/powerpoint/2010/main" val="43591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CA64FC-A2DE-5606-E9C8-E6F03439E2AA}"/>
              </a:ext>
            </a:extLst>
          </p:cNvPr>
          <p:cNvSpPr>
            <a:spLocks noGrp="1"/>
          </p:cNvSpPr>
          <p:nvPr>
            <p:ph type="title"/>
          </p:nvPr>
        </p:nvSpPr>
        <p:spPr/>
        <p:txBody>
          <a:bodyPr/>
          <a:lstStyle/>
          <a:p>
            <a:pPr algn="ctr"/>
            <a:r>
              <a:rPr lang="cs-CZ" b="1" dirty="0">
                <a:solidFill>
                  <a:srgbClr val="FF0000"/>
                </a:solidFill>
              </a:rPr>
              <a:t>Kde stáhnu formulář na návrh vyznamenání?</a:t>
            </a:r>
          </a:p>
        </p:txBody>
      </p:sp>
      <p:sp>
        <p:nvSpPr>
          <p:cNvPr id="3" name="Zástupný obsah 2">
            <a:extLst>
              <a:ext uri="{FF2B5EF4-FFF2-40B4-BE49-F238E27FC236}">
                <a16:creationId xmlns:a16="http://schemas.microsoft.com/office/drawing/2014/main" id="{D1B83B6C-C2B2-540D-7D63-05B55F55573A}"/>
              </a:ext>
            </a:extLst>
          </p:cNvPr>
          <p:cNvSpPr>
            <a:spLocks noGrp="1"/>
          </p:cNvSpPr>
          <p:nvPr>
            <p:ph idx="1"/>
          </p:nvPr>
        </p:nvSpPr>
        <p:spPr/>
        <p:txBody>
          <a:bodyPr/>
          <a:lstStyle/>
          <a:p>
            <a:r>
              <a:rPr lang="cs-CZ" dirty="0"/>
              <a:t>Jak je tedy z definice jednotlivých vyznamenání patrno, návrhy na veškerá vyznamenání od okresní úrovně výš je třeba podávat na předepsaném tiskopise, jehož interaktivní podobu lze např. stáhnout i ze stránek OSH Praha-západ, a sice na odkaze:</a:t>
            </a:r>
          </a:p>
          <a:p>
            <a:r>
              <a:rPr lang="cs-CZ" b="1" dirty="0">
                <a:hlinkClick r:id="rId2"/>
              </a:rPr>
              <a:t>https://www.oshpz.cz/images/Dokumenty/Vyznamen%C3%A1n%C3%AD/NAVRH.pdf</a:t>
            </a:r>
            <a:endParaRPr lang="cs-CZ" b="1" dirty="0"/>
          </a:p>
          <a:p>
            <a:r>
              <a:rPr lang="cs-CZ" b="1" dirty="0"/>
              <a:t>Je třeba pečlivě vyplnit všechna dosud získaná ocenění, a to správně! Nezřídka se stává, že navrhující SDH vyplní získaná ocenění nominovaného jen odhadem, což vede ke zbytečnému přepisování a škrtání ve schvalovacím procesu.</a:t>
            </a:r>
          </a:p>
          <a:p>
            <a:endParaRPr lang="cs-CZ" b="1" dirty="0"/>
          </a:p>
          <a:p>
            <a:endParaRPr lang="cs-CZ" b="1" dirty="0"/>
          </a:p>
          <a:p>
            <a:endParaRPr lang="cs-CZ" b="1" dirty="0"/>
          </a:p>
        </p:txBody>
      </p:sp>
    </p:spTree>
    <p:extLst>
      <p:ext uri="{BB962C8B-B14F-4D97-AF65-F5344CB8AC3E}">
        <p14:creationId xmlns:p14="http://schemas.microsoft.com/office/powerpoint/2010/main" val="17592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52430-FF5D-C6F2-5F3C-2F04234C8E81}"/>
              </a:ext>
            </a:extLst>
          </p:cNvPr>
          <p:cNvSpPr>
            <a:spLocks noGrp="1"/>
          </p:cNvSpPr>
          <p:nvPr>
            <p:ph type="title"/>
          </p:nvPr>
        </p:nvSpPr>
        <p:spPr/>
        <p:txBody>
          <a:bodyPr/>
          <a:lstStyle/>
          <a:p>
            <a:pPr algn="ctr"/>
            <a:r>
              <a:rPr lang="cs-CZ" b="1" dirty="0">
                <a:solidFill>
                  <a:srgbClr val="FF0000"/>
                </a:solidFill>
              </a:rPr>
              <a:t>Formulář z Evidence – ušetří práci i čas</a:t>
            </a:r>
          </a:p>
        </p:txBody>
      </p:sp>
      <p:sp>
        <p:nvSpPr>
          <p:cNvPr id="3" name="Zástupný obsah 2">
            <a:extLst>
              <a:ext uri="{FF2B5EF4-FFF2-40B4-BE49-F238E27FC236}">
                <a16:creationId xmlns:a16="http://schemas.microsoft.com/office/drawing/2014/main" id="{876D2115-69C6-BD55-9165-76952ADFBA86}"/>
              </a:ext>
            </a:extLst>
          </p:cNvPr>
          <p:cNvSpPr>
            <a:spLocks noGrp="1"/>
          </p:cNvSpPr>
          <p:nvPr>
            <p:ph idx="1"/>
          </p:nvPr>
        </p:nvSpPr>
        <p:spPr/>
        <p:txBody>
          <a:bodyPr>
            <a:normAutofit fontScale="77500" lnSpcReduction="20000"/>
          </a:bodyPr>
          <a:lstStyle/>
          <a:p>
            <a:pPr algn="just"/>
            <a:r>
              <a:rPr lang="cs-CZ" dirty="0"/>
              <a:t>Ačkoliv v mnoha SDH se stále této cestě brání, je třeba si přiznat, že doba jde kupředu a stejně jako v případě již brzy povinných datových schránek, i v oblasti návrhů na vyznamenání máme nyní možnost zefektivnit občas nezáživné vyplňování povinného formuláře.</a:t>
            </a:r>
          </a:p>
          <a:p>
            <a:r>
              <a:rPr lang="cs-CZ" dirty="0"/>
              <a:t>Ti z Vás, kteří mají přístup do Evidencesdh.cz na úrovni svého sboru, mohou vyplnit návrh na vyznamenání Vašich členů přímo v této Centrální evidenci. Interaktivní formulář, o němž již byla řeč, je sice fajn, avšak i zde musíte v podstatě ručně vyplnit všechny údaje o nominovaném a všechna již udělená vyznamenání (a již jsme hovořili o tom, že se zde velice často chybuje). </a:t>
            </a:r>
          </a:p>
          <a:p>
            <a:r>
              <a:rPr lang="cs-CZ" dirty="0"/>
              <a:t>Na kartě člena, jehož byste rádi nechali ocenit, však můžete přímo v záložce Vložit návrh na vyznamenání vyplnit pouze „hasičský životopis“ nominovaného a všechny ostatní údaje jsou při tisku vygenerovány automaticky! Pro Vás to znamená o polovinu  méně práce, taktéž příprava na schvalovací proces v kancelářích vyšších orgánů je rychlejší, jednodušší a efektivnější, neboť návrhy vygenerované přímo z evidenčního systému netřeba již znovu ověřovat. Na návrhu se </a:t>
            </a:r>
            <a:r>
              <a:rPr lang="cs-CZ" dirty="0" err="1"/>
              <a:t>prolinkuje</a:t>
            </a:r>
            <a:r>
              <a:rPr lang="cs-CZ" dirty="0"/>
              <a:t> jen to vyznamenání, o které žádáte, nemusíte tedy ručně v záhlaví návrhu označovat v poměrně obsáhlé tabulce správné vyznamenání (dost často se na to navíc zapomíná). </a:t>
            </a:r>
          </a:p>
          <a:p>
            <a:endParaRPr lang="cs-CZ" dirty="0"/>
          </a:p>
        </p:txBody>
      </p:sp>
    </p:spTree>
    <p:extLst>
      <p:ext uri="{BB962C8B-B14F-4D97-AF65-F5344CB8AC3E}">
        <p14:creationId xmlns:p14="http://schemas.microsoft.com/office/powerpoint/2010/main" val="414331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C5BE9-256F-58C9-2FF6-A7BA3DFE76CC}"/>
              </a:ext>
            </a:extLst>
          </p:cNvPr>
          <p:cNvSpPr>
            <a:spLocks noGrp="1"/>
          </p:cNvSpPr>
          <p:nvPr>
            <p:ph type="title"/>
          </p:nvPr>
        </p:nvSpPr>
        <p:spPr/>
        <p:txBody>
          <a:bodyPr/>
          <a:lstStyle/>
          <a:p>
            <a:pPr algn="ctr"/>
            <a:r>
              <a:rPr lang="cs-CZ" b="1" dirty="0">
                <a:solidFill>
                  <a:srgbClr val="FF0000"/>
                </a:solidFill>
              </a:rPr>
              <a:t>Na co si musíme při podávání návrhu na vyznamenání dávat pozor?</a:t>
            </a:r>
          </a:p>
        </p:txBody>
      </p:sp>
      <p:sp>
        <p:nvSpPr>
          <p:cNvPr id="3" name="Zástupný obsah 2">
            <a:extLst>
              <a:ext uri="{FF2B5EF4-FFF2-40B4-BE49-F238E27FC236}">
                <a16:creationId xmlns:a16="http://schemas.microsoft.com/office/drawing/2014/main" id="{EA43E709-09A9-A901-C799-2E13E9FAC4C9}"/>
              </a:ext>
            </a:extLst>
          </p:cNvPr>
          <p:cNvSpPr>
            <a:spLocks noGrp="1"/>
          </p:cNvSpPr>
          <p:nvPr>
            <p:ph idx="1"/>
          </p:nvPr>
        </p:nvSpPr>
        <p:spPr/>
        <p:txBody>
          <a:bodyPr>
            <a:normAutofit fontScale="92500" lnSpcReduction="10000"/>
          </a:bodyPr>
          <a:lstStyle/>
          <a:p>
            <a:r>
              <a:rPr lang="cs-CZ" dirty="0"/>
              <a:t>Jak již bylo zmíněno – pečlivě uvést všechna předchozí dosažená vyznamenání nominovaného člena. </a:t>
            </a:r>
          </a:p>
          <a:p>
            <a:r>
              <a:rPr lang="cs-CZ" dirty="0"/>
              <a:t>Při žádosti o vyšší vyznamenání nelze vynechat žádné z nižších vyznamenání!!! Není tedy možné, aby člen, jehož dosavadní ocenění zatím skončilo u Medaile Za příkladnou práci, byl navržen např. na Medaili svatého Floriána. </a:t>
            </a:r>
          </a:p>
          <a:p>
            <a:r>
              <a:rPr lang="cs-CZ" dirty="0"/>
              <a:t>Zkontrolujte si řádně veškeré lhůty!!! Mezi ČU OSH a ZPP musí být lhůta 5 let. Mezi dalšími medailemi pak rovněž vždy lhůta 5 let s tím, že od krajské úrovně výš se v tzv. mezidobí mezi medailemi (vždy alespoň 1 rok od udělení medaile) musí udělit i čestná uznání. Bez všech dosažených „postupových“ vyznamenání není možno žádat o Řád svatého Floriána či Titul Zasloužilý hasič. </a:t>
            </a:r>
          </a:p>
          <a:p>
            <a:endParaRPr lang="cs-CZ" dirty="0"/>
          </a:p>
        </p:txBody>
      </p:sp>
    </p:spTree>
    <p:extLst>
      <p:ext uri="{BB962C8B-B14F-4D97-AF65-F5344CB8AC3E}">
        <p14:creationId xmlns:p14="http://schemas.microsoft.com/office/powerpoint/2010/main" val="1285499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693A8-5F20-D878-C3F3-A568A98E4747}"/>
              </a:ext>
            </a:extLst>
          </p:cNvPr>
          <p:cNvSpPr>
            <a:spLocks noGrp="1"/>
          </p:cNvSpPr>
          <p:nvPr>
            <p:ph type="title"/>
          </p:nvPr>
        </p:nvSpPr>
        <p:spPr/>
        <p:txBody>
          <a:bodyPr/>
          <a:lstStyle/>
          <a:p>
            <a:pPr algn="ctr"/>
            <a:r>
              <a:rPr lang="cs-CZ" b="1" dirty="0">
                <a:solidFill>
                  <a:srgbClr val="FF0000"/>
                </a:solidFill>
              </a:rPr>
              <a:t>Bolavé místo – zdůvodnění návrhu </a:t>
            </a:r>
          </a:p>
        </p:txBody>
      </p:sp>
      <p:sp>
        <p:nvSpPr>
          <p:cNvPr id="3" name="Zástupný obsah 2">
            <a:extLst>
              <a:ext uri="{FF2B5EF4-FFF2-40B4-BE49-F238E27FC236}">
                <a16:creationId xmlns:a16="http://schemas.microsoft.com/office/drawing/2014/main" id="{540B5C40-F709-93DF-8668-D8CE4B7DD18D}"/>
              </a:ext>
            </a:extLst>
          </p:cNvPr>
          <p:cNvSpPr>
            <a:spLocks noGrp="1"/>
          </p:cNvSpPr>
          <p:nvPr>
            <p:ph idx="1"/>
          </p:nvPr>
        </p:nvSpPr>
        <p:spPr/>
        <p:txBody>
          <a:bodyPr/>
          <a:lstStyle/>
          <a:p>
            <a:r>
              <a:rPr lang="cs-CZ" dirty="0"/>
              <a:t>V praxi se velice často setkáváme s tím, že bohužel návrhy na vyznamenání obsahují velmi stručná a hlavně nicneříkající zdůvodnění. </a:t>
            </a:r>
          </a:p>
          <a:p>
            <a:r>
              <a:rPr lang="cs-CZ" dirty="0"/>
              <a:t>Pochopitelně platí, že pokud se jedná o návrh na vyznamenání nižší, netřeba, aby zdůvodnění návrhu připomínalo např. román od Aloise Jiráska, ale…</a:t>
            </a:r>
          </a:p>
          <a:p>
            <a:r>
              <a:rPr lang="cs-CZ" dirty="0"/>
              <a:t>…ale je třeba také vzít v úvahu, že dle správného zdůvodnění návrhu posuzují posléze vyšší orgány zásluhy navrhovaného člena. Vyznamenání opravdu nejsou nároková a automatická, jak se někteří členové SH ČMS stále mylně domnívají. </a:t>
            </a:r>
          </a:p>
        </p:txBody>
      </p:sp>
    </p:spTree>
    <p:extLst>
      <p:ext uri="{BB962C8B-B14F-4D97-AF65-F5344CB8AC3E}">
        <p14:creationId xmlns:p14="http://schemas.microsoft.com/office/powerpoint/2010/main" val="2052133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BF4862-7CE8-6B61-6565-A066007418AF}"/>
              </a:ext>
            </a:extLst>
          </p:cNvPr>
          <p:cNvSpPr>
            <a:spLocks noGrp="1"/>
          </p:cNvSpPr>
          <p:nvPr>
            <p:ph type="title"/>
          </p:nvPr>
        </p:nvSpPr>
        <p:spPr/>
        <p:txBody>
          <a:bodyPr/>
          <a:lstStyle/>
          <a:p>
            <a:pPr algn="ctr"/>
            <a:r>
              <a:rPr lang="cs-CZ" b="1" dirty="0">
                <a:solidFill>
                  <a:srgbClr val="FF0000"/>
                </a:solidFill>
              </a:rPr>
              <a:t>Zdůvodnění návrhu – pokračování </a:t>
            </a:r>
          </a:p>
        </p:txBody>
      </p:sp>
      <p:sp>
        <p:nvSpPr>
          <p:cNvPr id="3" name="Zástupný obsah 2">
            <a:extLst>
              <a:ext uri="{FF2B5EF4-FFF2-40B4-BE49-F238E27FC236}">
                <a16:creationId xmlns:a16="http://schemas.microsoft.com/office/drawing/2014/main" id="{1BA8703C-5775-2EA5-FB24-327097AB0879}"/>
              </a:ext>
            </a:extLst>
          </p:cNvPr>
          <p:cNvSpPr>
            <a:spLocks noGrp="1"/>
          </p:cNvSpPr>
          <p:nvPr>
            <p:ph idx="1"/>
          </p:nvPr>
        </p:nvSpPr>
        <p:spPr/>
        <p:txBody>
          <a:bodyPr>
            <a:normAutofit fontScale="92500" lnSpcReduction="20000"/>
          </a:bodyPr>
          <a:lstStyle/>
          <a:p>
            <a:r>
              <a:rPr lang="cs-CZ" dirty="0"/>
              <a:t>Obecně tedy platí, že čím více o navrhovaném členu napíšete do jeho „hasičského životopisu“, tím lépe. Je samozřejmě přirozené, že pokud navrhujete např. člena na Čestné uznání OSH a tento člen vstoupil před pěti lety, nebude tento životopis tak dlouhý, ale bude např. v tomto znění:</a:t>
            </a:r>
          </a:p>
          <a:p>
            <a:r>
              <a:rPr lang="cs-CZ" dirty="0"/>
              <a:t>„Jmenovaný se aktivně účastní sborových akcí, zejména akcí kulturních, na nichž se také organizačně podílí. Je rovněž členem zásahové jednotky, zastává funkci strojníka. Účastní se také brigád pořádaných sborem, je nápomocen např. při přípravách okrskových soutěží a cvičení.“</a:t>
            </a:r>
          </a:p>
          <a:p>
            <a:r>
              <a:rPr lang="cs-CZ" dirty="0"/>
              <a:t>Ano, takto by mohl vypadat návrh na ČU OSH a řekněme, že i na Medaili Za příkladnou práci, protože dotyčný opravdu příkladně pracuje a nelze mu ničeho vytknout. Ovšem u Medaile Za zásluhy by bylo vhodné jeho životopis rozšířit a skutečně se snažit uvést alespoň jednu zásluhu  navrhovaného, aby nedocházelo k devalvaci udělovaného ocenění. </a:t>
            </a:r>
          </a:p>
          <a:p>
            <a:endParaRPr lang="cs-CZ" dirty="0"/>
          </a:p>
          <a:p>
            <a:pPr marL="0" indent="0">
              <a:buNone/>
            </a:pPr>
            <a:endParaRPr lang="cs-CZ" dirty="0"/>
          </a:p>
        </p:txBody>
      </p:sp>
    </p:spTree>
    <p:extLst>
      <p:ext uri="{BB962C8B-B14F-4D97-AF65-F5344CB8AC3E}">
        <p14:creationId xmlns:p14="http://schemas.microsoft.com/office/powerpoint/2010/main" val="1524369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27D767-766B-6D2D-11C2-3B01A25E8930}"/>
              </a:ext>
            </a:extLst>
          </p:cNvPr>
          <p:cNvSpPr>
            <a:spLocks noGrp="1"/>
          </p:cNvSpPr>
          <p:nvPr>
            <p:ph type="title"/>
          </p:nvPr>
        </p:nvSpPr>
        <p:spPr/>
        <p:txBody>
          <a:bodyPr/>
          <a:lstStyle/>
          <a:p>
            <a:pPr algn="ctr"/>
            <a:r>
              <a:rPr lang="cs-CZ" b="1" dirty="0">
                <a:solidFill>
                  <a:srgbClr val="FF0000"/>
                </a:solidFill>
              </a:rPr>
              <a:t>Zdůvodnění návrhu – pokračování </a:t>
            </a:r>
          </a:p>
        </p:txBody>
      </p:sp>
      <p:sp>
        <p:nvSpPr>
          <p:cNvPr id="3" name="Zástupný obsah 2">
            <a:extLst>
              <a:ext uri="{FF2B5EF4-FFF2-40B4-BE49-F238E27FC236}">
                <a16:creationId xmlns:a16="http://schemas.microsoft.com/office/drawing/2014/main" id="{3B05358B-0FFD-D4C6-1B87-808ADDFDDA6F}"/>
              </a:ext>
            </a:extLst>
          </p:cNvPr>
          <p:cNvSpPr>
            <a:spLocks noGrp="1"/>
          </p:cNvSpPr>
          <p:nvPr>
            <p:ph idx="1"/>
          </p:nvPr>
        </p:nvSpPr>
        <p:spPr/>
        <p:txBody>
          <a:bodyPr>
            <a:normAutofit fontScale="85000" lnSpcReduction="10000"/>
          </a:bodyPr>
          <a:lstStyle/>
          <a:p>
            <a:r>
              <a:rPr lang="cs-CZ" dirty="0"/>
              <a:t>U vyznamenání vyšších je posléze třeba vždy zmíněný „hasičský životopis“ rozšířit o další fakta, zásluhy a aktivity nominovaného. Ačkoliv to může znít neuvěřitelně, setkali jsme se v praxi i se zdůvodněním návrhu na Medaili Za mimořádné zásluhy, kdy navrhovaná členka se účastnila valných hromad, plesů a pekla dobré koláče. </a:t>
            </a:r>
          </a:p>
          <a:p>
            <a:r>
              <a:rPr lang="cs-CZ" dirty="0"/>
              <a:t>Zcela jistě nechceme zlehčovat práci a oddanost takové členky vůči jejímu SDH, ale řekněme si upřímně – je takto podaný návrh na vyznamenání za něco skutečně mimořádného sám mimořádný? Bohužel, chceme-li ocenit opakovaně členy, kteří jsou nám oddáni, ale jejichž činnost nepřekračuje oblast vaření kávy na valných hromadách či prodeje tombolových lístků na plese, volme raději cestu opakovaného udělení Čestného uznání SDH či OSH, ale neriskujme zamítavé stanovisko za naprosto nedostačující zdůvodnění na vysoká vyznamenání, kdy skutečně – ať se nám to líbí či nikoliv – jsou tato zamítavá stanoviska ze strany vyšších orgánů plně pochopitelná. </a:t>
            </a:r>
          </a:p>
          <a:p>
            <a:endParaRPr lang="cs-CZ" dirty="0"/>
          </a:p>
          <a:p>
            <a:endParaRPr lang="cs-CZ" dirty="0"/>
          </a:p>
        </p:txBody>
      </p:sp>
    </p:spTree>
    <p:extLst>
      <p:ext uri="{BB962C8B-B14F-4D97-AF65-F5344CB8AC3E}">
        <p14:creationId xmlns:p14="http://schemas.microsoft.com/office/powerpoint/2010/main" val="8280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1461F-1B60-87DE-A6EB-B6396E596323}"/>
              </a:ext>
            </a:extLst>
          </p:cNvPr>
          <p:cNvSpPr>
            <a:spLocks noGrp="1"/>
          </p:cNvSpPr>
          <p:nvPr>
            <p:ph type="title"/>
          </p:nvPr>
        </p:nvSpPr>
        <p:spPr/>
        <p:txBody>
          <a:bodyPr/>
          <a:lstStyle/>
          <a:p>
            <a:pPr algn="ctr"/>
            <a:r>
              <a:rPr lang="cs-CZ" b="1" dirty="0">
                <a:solidFill>
                  <a:srgbClr val="FF0000"/>
                </a:solidFill>
              </a:rPr>
              <a:t>Čestné uznání SDH</a:t>
            </a:r>
          </a:p>
        </p:txBody>
      </p:sp>
      <p:sp>
        <p:nvSpPr>
          <p:cNvPr id="3" name="Zástupný obsah 2">
            <a:extLst>
              <a:ext uri="{FF2B5EF4-FFF2-40B4-BE49-F238E27FC236}">
                <a16:creationId xmlns:a16="http://schemas.microsoft.com/office/drawing/2014/main" id="{B38D0AD7-8ABA-B6A9-5C93-EEBD68716184}"/>
              </a:ext>
            </a:extLst>
          </p:cNvPr>
          <p:cNvSpPr>
            <a:spLocks noGrp="1"/>
          </p:cNvSpPr>
          <p:nvPr>
            <p:ph idx="1"/>
          </p:nvPr>
        </p:nvSpPr>
        <p:spPr/>
        <p:txBody>
          <a:bodyPr/>
          <a:lstStyle/>
          <a:p>
            <a:r>
              <a:rPr lang="cs-CZ" dirty="0"/>
              <a:t>Je udělováno výborem sboru dobrovolných hasičů jeho členům za aktivní práci pro SDH. Lhůta udělení od vstupu člena do SDH není stanovena, zpravidla bývá udělováno po roce členství.</a:t>
            </a:r>
          </a:p>
          <a:p>
            <a:r>
              <a:rPr lang="cs-CZ" dirty="0"/>
              <a:t>Pro jeho udělení není třeba vypisovat návrhový formulář. </a:t>
            </a:r>
          </a:p>
          <a:p>
            <a:r>
              <a:rPr lang="cs-CZ" dirty="0"/>
              <a:t>Výrazem tohoto ocenění je diplom, jenž může být vlastním návrhem SDH, popř. je možno využít univerzálních diplomů SH ČMS (např. po konzultaci s příslušným OSH) atd. </a:t>
            </a:r>
          </a:p>
          <a:p>
            <a:r>
              <a:rPr lang="cs-CZ" dirty="0"/>
              <a:t>Je </a:t>
            </a:r>
            <a:r>
              <a:rPr lang="cs-CZ" b="1" dirty="0">
                <a:solidFill>
                  <a:schemeClr val="accent1">
                    <a:lumMod val="75000"/>
                  </a:schemeClr>
                </a:solidFill>
              </a:rPr>
              <a:t>podmínkou</a:t>
            </a:r>
            <a:r>
              <a:rPr lang="cs-CZ" dirty="0"/>
              <a:t> pro udělení ČU OSH.</a:t>
            </a:r>
          </a:p>
          <a:p>
            <a:r>
              <a:rPr lang="cs-CZ" dirty="0"/>
              <a:t>Lze jej udělit opakovaně. </a:t>
            </a:r>
          </a:p>
        </p:txBody>
      </p:sp>
    </p:spTree>
    <p:extLst>
      <p:ext uri="{BB962C8B-B14F-4D97-AF65-F5344CB8AC3E}">
        <p14:creationId xmlns:p14="http://schemas.microsoft.com/office/powerpoint/2010/main" val="245781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F7E07C-39DB-568D-3D32-BE2B83B731BC}"/>
              </a:ext>
            </a:extLst>
          </p:cNvPr>
          <p:cNvSpPr>
            <a:spLocks noGrp="1"/>
          </p:cNvSpPr>
          <p:nvPr>
            <p:ph type="title"/>
          </p:nvPr>
        </p:nvSpPr>
        <p:spPr/>
        <p:txBody>
          <a:bodyPr/>
          <a:lstStyle/>
          <a:p>
            <a:pPr algn="ctr"/>
            <a:r>
              <a:rPr lang="cs-CZ" dirty="0">
                <a:solidFill>
                  <a:srgbClr val="FF0000"/>
                </a:solidFill>
              </a:rPr>
              <a:t>Zdůvodnění návrhu – dokončení </a:t>
            </a:r>
          </a:p>
        </p:txBody>
      </p:sp>
      <p:sp>
        <p:nvSpPr>
          <p:cNvPr id="3" name="Zástupný obsah 2">
            <a:extLst>
              <a:ext uri="{FF2B5EF4-FFF2-40B4-BE49-F238E27FC236}">
                <a16:creationId xmlns:a16="http://schemas.microsoft.com/office/drawing/2014/main" id="{D514CD30-4045-5330-7780-4CF55C34CAEA}"/>
              </a:ext>
            </a:extLst>
          </p:cNvPr>
          <p:cNvSpPr>
            <a:spLocks noGrp="1"/>
          </p:cNvSpPr>
          <p:nvPr>
            <p:ph idx="1"/>
          </p:nvPr>
        </p:nvSpPr>
        <p:spPr/>
        <p:txBody>
          <a:bodyPr>
            <a:normAutofit lnSpcReduction="10000"/>
          </a:bodyPr>
          <a:lstStyle/>
          <a:p>
            <a:r>
              <a:rPr lang="cs-CZ" b="1" dirty="0">
                <a:solidFill>
                  <a:schemeClr val="tx1">
                    <a:lumMod val="95000"/>
                    <a:lumOff val="5000"/>
                  </a:schemeClr>
                </a:solidFill>
                <a:highlight>
                  <a:srgbClr val="FFFF00"/>
                </a:highlight>
              </a:rPr>
              <a:t>Zopakujme si tedy ještě jednou důležité pravidlo – čím vyšší vyznamenání, tím více je třeba o dotyčném napsat. Podle pravdy, samozřejmě! </a:t>
            </a:r>
          </a:p>
          <a:p>
            <a:r>
              <a:rPr lang="cs-CZ" dirty="0"/>
              <a:t>Uznáváme, že neexistuje nějaký daný počet vět, které bychom měli na jednotlivá vyznamenání k navrhovanému napsat, ale řekněme si, že můžeme na ČU OSH začít alespoň pěti větami a na další vyznamenání vždy tři nebo čtyři věty přidat. </a:t>
            </a:r>
          </a:p>
          <a:p>
            <a:r>
              <a:rPr lang="cs-CZ" dirty="0"/>
              <a:t>U Řádu svatého Floriána a zejména u Titulu Zasloužilý hasič se musí opravdu jednat již téměř o „román“, z něhož musí být patrné, že činnost navrhovaného je mimořádná, bohatá, po všech stránkách vypovídající a zcela výjimečná. </a:t>
            </a:r>
          </a:p>
        </p:txBody>
      </p:sp>
    </p:spTree>
    <p:extLst>
      <p:ext uri="{BB962C8B-B14F-4D97-AF65-F5344CB8AC3E}">
        <p14:creationId xmlns:p14="http://schemas.microsoft.com/office/powerpoint/2010/main" val="3597213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68DE7-7AE9-FD21-CBCB-22B5FFFB2BA1}"/>
              </a:ext>
            </a:extLst>
          </p:cNvPr>
          <p:cNvSpPr>
            <a:spLocks noGrp="1"/>
          </p:cNvSpPr>
          <p:nvPr>
            <p:ph type="title"/>
          </p:nvPr>
        </p:nvSpPr>
        <p:spPr/>
        <p:txBody>
          <a:bodyPr/>
          <a:lstStyle/>
          <a:p>
            <a:pPr algn="ctr"/>
            <a:r>
              <a:rPr lang="cs-CZ" b="1" dirty="0">
                <a:solidFill>
                  <a:srgbClr val="FF0000"/>
                </a:solidFill>
              </a:rPr>
              <a:t>Výjimky? Ano, ale…</a:t>
            </a:r>
          </a:p>
        </p:txBody>
      </p:sp>
      <p:sp>
        <p:nvSpPr>
          <p:cNvPr id="3" name="Zástupný obsah 2">
            <a:extLst>
              <a:ext uri="{FF2B5EF4-FFF2-40B4-BE49-F238E27FC236}">
                <a16:creationId xmlns:a16="http://schemas.microsoft.com/office/drawing/2014/main" id="{4952C815-EA21-AA87-4948-1153BC3C0CF6}"/>
              </a:ext>
            </a:extLst>
          </p:cNvPr>
          <p:cNvSpPr>
            <a:spLocks noGrp="1"/>
          </p:cNvSpPr>
          <p:nvPr>
            <p:ph idx="1"/>
          </p:nvPr>
        </p:nvSpPr>
        <p:spPr>
          <a:xfrm>
            <a:off x="838200" y="1390650"/>
            <a:ext cx="10515600" cy="4786313"/>
          </a:xfrm>
        </p:spPr>
        <p:txBody>
          <a:bodyPr>
            <a:normAutofit fontScale="77500" lnSpcReduction="20000"/>
          </a:bodyPr>
          <a:lstStyle/>
          <a:p>
            <a:r>
              <a:rPr lang="cs-CZ" dirty="0"/>
              <a:t>Jistě jsme se s tím všichni setkali, že jsme žádali ocenění pro člena opravdu výjimečného, dokonce splňujícího i požadavky na skutečný (pravdivý!!!) elaborát z hasičského života, ovšem i tak jsme nemohli dotyčného nechat navrhnout na Titul Zasloužilý hasič, jelikož od Medaile Za mimořádné zásluhy ještě neuplynulo 5 let. </a:t>
            </a:r>
          </a:p>
          <a:p>
            <a:r>
              <a:rPr lang="cs-CZ" dirty="0"/>
              <a:t>Ano, lze požádat o výjimku. Výjimky zpravidla spočívají v tom, že jedno „povinné“ vyznamenání lze tzv. „přeskočit“ nebo zkrátit povinnou lhůtu. Ovšem pozor!!! </a:t>
            </a:r>
            <a:r>
              <a:rPr lang="cs-CZ" dirty="0">
                <a:highlight>
                  <a:srgbClr val="FFFF00"/>
                </a:highlight>
              </a:rPr>
              <a:t>VÝJIMKU LZE UDĚLIT JEN JEDNU JEDINOU!!!</a:t>
            </a:r>
          </a:p>
          <a:p>
            <a:r>
              <a:rPr lang="cs-CZ" dirty="0"/>
              <a:t>K výjimce musí být důvod, a to důvod skutečně opodstatněný. Zejména u vyznamenání ústředních je třeba, aby návrhový formulář byl doplněn o písemné zdůvodnění (nejlépe na hlavičkovém papíře), proč je o výjimku žádáno a také vyjádření nižších orgánů, zda výjimku doporučují. </a:t>
            </a:r>
          </a:p>
          <a:p>
            <a:r>
              <a:rPr lang="cs-CZ" dirty="0"/>
              <a:t> V současné době jsou za opodstatněné považovány výjimky, které souvisí se zdravotním stavem nominovaného či opravdu velmi vysokým věkem. Výjimky, kdy je žádáno o zkrácení lhůty např. z důvodu udělení ocenění nominovanému k jeho „kulatinám“ bývají akceptovány spíše mimořádně, avšak vždy záleží na předloženém návrhu, zásluhách nominovaného a dalších okolnostech. Z tohoto důvodu sami vidíte, jak je důležité činnost nominovaného opravdu pečlivě popsat. </a:t>
            </a:r>
          </a:p>
          <a:p>
            <a:endParaRPr lang="cs-CZ" dirty="0"/>
          </a:p>
          <a:p>
            <a:endParaRPr lang="cs-CZ" dirty="0"/>
          </a:p>
          <a:p>
            <a:endParaRPr lang="cs-CZ" dirty="0"/>
          </a:p>
          <a:p>
            <a:endParaRPr lang="cs-CZ" dirty="0"/>
          </a:p>
          <a:p>
            <a:endParaRPr lang="cs-CZ" dirty="0"/>
          </a:p>
          <a:p>
            <a:endParaRPr lang="cs-CZ" dirty="0"/>
          </a:p>
          <a:p>
            <a:endParaRPr lang="cs-CZ" dirty="0"/>
          </a:p>
          <a:p>
            <a:endParaRPr lang="cs-CZ" dirty="0">
              <a:highlight>
                <a:srgbClr val="FFFF00"/>
              </a:highlight>
            </a:endParaRPr>
          </a:p>
        </p:txBody>
      </p:sp>
    </p:spTree>
    <p:extLst>
      <p:ext uri="{BB962C8B-B14F-4D97-AF65-F5344CB8AC3E}">
        <p14:creationId xmlns:p14="http://schemas.microsoft.com/office/powerpoint/2010/main" val="2814303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AACE6E-D55E-F9A9-5584-A63313E6DE0A}"/>
              </a:ext>
            </a:extLst>
          </p:cNvPr>
          <p:cNvSpPr>
            <a:spLocks noGrp="1"/>
          </p:cNvSpPr>
          <p:nvPr>
            <p:ph type="title"/>
          </p:nvPr>
        </p:nvSpPr>
        <p:spPr/>
        <p:txBody>
          <a:bodyPr/>
          <a:lstStyle/>
          <a:p>
            <a:pPr algn="ctr"/>
            <a:r>
              <a:rPr lang="cs-CZ" dirty="0"/>
              <a:t> </a:t>
            </a:r>
            <a:r>
              <a:rPr lang="cs-CZ" b="1" dirty="0">
                <a:solidFill>
                  <a:srgbClr val="FF0000"/>
                </a:solidFill>
              </a:rPr>
              <a:t>Pozor na „chybějící“ krajská vyznamenání </a:t>
            </a:r>
          </a:p>
        </p:txBody>
      </p:sp>
      <p:sp>
        <p:nvSpPr>
          <p:cNvPr id="3" name="Zástupný obsah 2">
            <a:extLst>
              <a:ext uri="{FF2B5EF4-FFF2-40B4-BE49-F238E27FC236}">
                <a16:creationId xmlns:a16="http://schemas.microsoft.com/office/drawing/2014/main" id="{E83E3B6A-E08A-888C-AE18-F1DF30A8E0C6}"/>
              </a:ext>
            </a:extLst>
          </p:cNvPr>
          <p:cNvSpPr>
            <a:spLocks noGrp="1"/>
          </p:cNvSpPr>
          <p:nvPr>
            <p:ph idx="1"/>
          </p:nvPr>
        </p:nvSpPr>
        <p:spPr>
          <a:xfrm>
            <a:off x="838200" y="1892300"/>
            <a:ext cx="10515600" cy="4351338"/>
          </a:xfrm>
        </p:spPr>
        <p:txBody>
          <a:bodyPr>
            <a:normAutofit fontScale="92500" lnSpcReduction="20000"/>
          </a:bodyPr>
          <a:lstStyle/>
          <a:p>
            <a:r>
              <a:rPr lang="cs-CZ" dirty="0"/>
              <a:t>U návrhů na vyznamenání se setkáváme s tím, že navrhovaný má udělena i vyznamenání ústřední, ba nejvyšší, ale postrádá ČU KSH. Znamená to, že najednou netřeba dodržovat přísně danou posloupnost? </a:t>
            </a:r>
          </a:p>
          <a:p>
            <a:r>
              <a:rPr lang="cs-CZ" dirty="0"/>
              <a:t>Je tomu jinak. V 90. letech došlo ke zrušení krajských sdružení a obnovena byla opět až v roce 2007. V tomto mezidobí byla udělována ocenění okresní a namísto dvou krajských vyznamenání (ČU KSH a Medaile sv. Floriána) byl udělován Odznak sv. Floriána (okresním sdružením). Poté následovala vyznamenání ústřední. Je tedy logické, že kdo získal např. v roce 2010 Medaili Za mimořádné zásluhy, nemohl mít ČU KSH, neboť krajská sdružení po určitou dobu neexistovala. Pakliže je nám tedy předložen návrh na ocenění člena, jenž je z té doby nositelem „pouze“ Odznaku sv. Floriána bez ČU KSH, nepovažujeme (alespoň u nás) toto vyznamenání za chybějící v posloupnosti, neboť překážka nebyla na straně nominovaného ani navrhujícího SDH. </a:t>
            </a:r>
          </a:p>
        </p:txBody>
      </p:sp>
    </p:spTree>
    <p:extLst>
      <p:ext uri="{BB962C8B-B14F-4D97-AF65-F5344CB8AC3E}">
        <p14:creationId xmlns:p14="http://schemas.microsoft.com/office/powerpoint/2010/main" val="406013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C676FC-3E60-134E-6D6C-0EEC6EA9B5FD}"/>
              </a:ext>
            </a:extLst>
          </p:cNvPr>
          <p:cNvSpPr>
            <a:spLocks noGrp="1"/>
          </p:cNvSpPr>
          <p:nvPr>
            <p:ph type="title"/>
          </p:nvPr>
        </p:nvSpPr>
        <p:spPr/>
        <p:txBody>
          <a:bodyPr/>
          <a:lstStyle/>
          <a:p>
            <a:pPr algn="ctr"/>
            <a:r>
              <a:rPr lang="cs-CZ" b="1" dirty="0">
                <a:solidFill>
                  <a:srgbClr val="FF0000"/>
                </a:solidFill>
              </a:rPr>
              <a:t>Navrhovaný některá ocenění získal, ale nejsou zanesena v Centrální evidenci – co s tím?</a:t>
            </a:r>
          </a:p>
        </p:txBody>
      </p:sp>
      <p:sp>
        <p:nvSpPr>
          <p:cNvPr id="3" name="Zástupný obsah 2">
            <a:extLst>
              <a:ext uri="{FF2B5EF4-FFF2-40B4-BE49-F238E27FC236}">
                <a16:creationId xmlns:a16="http://schemas.microsoft.com/office/drawing/2014/main" id="{EA66767A-C112-4C76-2F12-73E00F8D7300}"/>
              </a:ext>
            </a:extLst>
          </p:cNvPr>
          <p:cNvSpPr>
            <a:spLocks noGrp="1"/>
          </p:cNvSpPr>
          <p:nvPr>
            <p:ph idx="1"/>
          </p:nvPr>
        </p:nvSpPr>
        <p:spPr/>
        <p:txBody>
          <a:bodyPr>
            <a:normAutofit fontScale="85000" lnSpcReduction="20000"/>
          </a:bodyPr>
          <a:lstStyle/>
          <a:p>
            <a:r>
              <a:rPr lang="cs-CZ" dirty="0"/>
              <a:t>Jistě jste se s tím už také setkali, že jste navrhovali svého člena na vyšší ocenění, ale návrh byl vrácen z důvodu, že na kartě člena v evidenčním programu nebyla při kontrole např. v okresní kanceláři zanesena některá ocenění. Pracovník kanceláře vychází z podkladů, které má k dispozici – tímto podkladem je právě Centrální evidence, ale je třeba si férově přiznat, že v ní nemusí být zdaleka vše. </a:t>
            </a:r>
          </a:p>
          <a:p>
            <a:r>
              <a:rPr lang="cs-CZ" dirty="0"/>
              <a:t>V případě, že jsme schopni již udělená vyznamenání pro našeho nominovaného nějak doložit, určitě to neodkladně udělejme – např. fotem či </a:t>
            </a:r>
            <a:r>
              <a:rPr lang="cs-CZ" dirty="0" err="1"/>
              <a:t>scanem</a:t>
            </a:r>
            <a:r>
              <a:rPr lang="cs-CZ" dirty="0"/>
              <a:t> průkazu (diplomu) k medaili, </a:t>
            </a:r>
            <a:r>
              <a:rPr lang="cs-CZ" dirty="0" err="1"/>
              <a:t>scanem</a:t>
            </a:r>
            <a:r>
              <a:rPr lang="cs-CZ" dirty="0"/>
              <a:t> zápisu z výborové schůze či valné hromady, kde bylo ocenění předáváno či jakýmkoliv jiným průkazným způsobem. </a:t>
            </a:r>
          </a:p>
          <a:p>
            <a:r>
              <a:rPr lang="cs-CZ" dirty="0"/>
              <a:t>Pokud tuto průkaznost však nemůžeme nijak zajistit, je samozřejmě možné po dohodě s příslušným orgánem sdružení, zda by bylo možno dodat čestné prohlášení. K tomuto řešení by mělo být přistoupeno opravdu až ve chvíli, kdy jiný doklad k dispozici nemáme. Je pak samozřejmě v kompetenci každého rozhodovací orgánu na jednotlivých úrovních sdružení, zda s tímto řešením bude souhlasit. </a:t>
            </a:r>
          </a:p>
        </p:txBody>
      </p:sp>
    </p:spTree>
    <p:extLst>
      <p:ext uri="{BB962C8B-B14F-4D97-AF65-F5344CB8AC3E}">
        <p14:creationId xmlns:p14="http://schemas.microsoft.com/office/powerpoint/2010/main" val="18060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A14DE6-00E5-6815-47F3-90779390431A}"/>
              </a:ext>
            </a:extLst>
          </p:cNvPr>
          <p:cNvSpPr>
            <a:spLocks noGrp="1"/>
          </p:cNvSpPr>
          <p:nvPr>
            <p:ph type="title"/>
          </p:nvPr>
        </p:nvSpPr>
        <p:spPr/>
        <p:txBody>
          <a:bodyPr/>
          <a:lstStyle/>
          <a:p>
            <a:pPr algn="ctr"/>
            <a:r>
              <a:rPr lang="cs-CZ" b="1" dirty="0">
                <a:solidFill>
                  <a:srgbClr val="FF0000"/>
                </a:solidFill>
              </a:rPr>
              <a:t>Věrnostní vyznamenání </a:t>
            </a:r>
          </a:p>
        </p:txBody>
      </p:sp>
      <p:sp>
        <p:nvSpPr>
          <p:cNvPr id="6" name="Zástupný obsah 5">
            <a:extLst>
              <a:ext uri="{FF2B5EF4-FFF2-40B4-BE49-F238E27FC236}">
                <a16:creationId xmlns:a16="http://schemas.microsoft.com/office/drawing/2014/main" id="{1F53E120-D1F1-8A34-2F4C-448CAE410952}"/>
              </a:ext>
            </a:extLst>
          </p:cNvPr>
          <p:cNvSpPr>
            <a:spLocks noGrp="1"/>
          </p:cNvSpPr>
          <p:nvPr>
            <p:ph sz="half" idx="1"/>
          </p:nvPr>
        </p:nvSpPr>
        <p:spPr/>
        <p:txBody>
          <a:bodyPr>
            <a:normAutofit/>
          </a:bodyPr>
          <a:lstStyle/>
          <a:p>
            <a:endParaRPr lang="cs-CZ" dirty="0"/>
          </a:p>
        </p:txBody>
      </p:sp>
      <p:sp>
        <p:nvSpPr>
          <p:cNvPr id="7" name="Zástupný obsah 6">
            <a:extLst>
              <a:ext uri="{FF2B5EF4-FFF2-40B4-BE49-F238E27FC236}">
                <a16:creationId xmlns:a16="http://schemas.microsoft.com/office/drawing/2014/main" id="{FFC82FCE-1E18-12AF-238A-23186A21B416}"/>
              </a:ext>
            </a:extLst>
          </p:cNvPr>
          <p:cNvSpPr>
            <a:spLocks noGrp="1"/>
          </p:cNvSpPr>
          <p:nvPr>
            <p:ph sz="half" idx="2"/>
          </p:nvPr>
        </p:nvSpPr>
        <p:spPr/>
        <p:txBody>
          <a:bodyPr>
            <a:normAutofit/>
          </a:bodyPr>
          <a:lstStyle/>
          <a:p>
            <a:r>
              <a:rPr lang="cs-CZ" dirty="0"/>
              <a:t>Stužka k Medaili za 10 let</a:t>
            </a:r>
          </a:p>
          <a:p>
            <a:r>
              <a:rPr lang="cs-CZ" dirty="0"/>
              <a:t>Stužka za 20 let</a:t>
            </a:r>
          </a:p>
          <a:p>
            <a:r>
              <a:rPr lang="cs-CZ" dirty="0"/>
              <a:t>Stužka za 30 let</a:t>
            </a:r>
          </a:p>
          <a:p>
            <a:r>
              <a:rPr lang="cs-CZ" dirty="0"/>
              <a:t>Stužka za 40 let</a:t>
            </a:r>
          </a:p>
          <a:p>
            <a:r>
              <a:rPr lang="cs-CZ" dirty="0"/>
              <a:t>Stužka za 50 let</a:t>
            </a:r>
          </a:p>
          <a:p>
            <a:r>
              <a:rPr lang="cs-CZ" dirty="0"/>
              <a:t>Stužka za 60 let</a:t>
            </a:r>
          </a:p>
          <a:p>
            <a:r>
              <a:rPr lang="cs-CZ" dirty="0"/>
              <a:t>Stužka za 70 let</a:t>
            </a:r>
          </a:p>
          <a:p>
            <a:r>
              <a:rPr lang="cs-CZ" dirty="0"/>
              <a:t>Stužka za 80 let</a:t>
            </a:r>
          </a:p>
        </p:txBody>
      </p:sp>
      <p:sp>
        <p:nvSpPr>
          <p:cNvPr id="5" name="Rectangle 10">
            <a:extLst>
              <a:ext uri="{FF2B5EF4-FFF2-40B4-BE49-F238E27FC236}">
                <a16:creationId xmlns:a16="http://schemas.microsoft.com/office/drawing/2014/main" id="{B33CB6E3-541C-534B-3121-AC0EEE6FA482}"/>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900" b="1" i="0" u="none" strike="noStrike" cap="none" normalizeH="0" baseline="0">
                <a:ln>
                  <a:noFill/>
                </a:ln>
                <a:solidFill>
                  <a:srgbClr val="181A1F"/>
                </a:solidFill>
                <a:effectLst/>
                <a:latin typeface="Azo Sans"/>
              </a:rPr>
              <a:t>Medaile SH ČMS Za věrnost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sng" strike="noStrike" cap="none" normalizeH="0" baseline="0">
                <a:ln>
                  <a:noFill/>
                </a:ln>
                <a:solidFill>
                  <a:srgbClr val="181A1F"/>
                </a:solidFill>
                <a:effectLst/>
                <a:latin typeface="Azo Sans"/>
              </a:rPr>
              <a:t>  </a:t>
            </a:r>
            <a:r>
              <a:rPr kumimoji="0" lang="cs-CZ" altLang="cs-CZ" sz="1800" b="0" i="0" u="sng" strike="noStrike" cap="none" normalizeH="0" baseline="0">
                <a:ln>
                  <a:noFill/>
                </a:ln>
                <a:solidFill>
                  <a:srgbClr val="181A1F"/>
                </a:solidFill>
                <a:effectLst/>
                <a:latin typeface="Azo Sans"/>
              </a:rPr>
              <a:t>                 </a:t>
            </a:r>
            <a:br>
              <a:rPr kumimoji="0" lang="cs-CZ" altLang="cs-CZ" sz="1100" b="0" i="0" u="none" strike="noStrike" cap="none" normalizeH="0" baseline="0">
                <a:ln>
                  <a:noFill/>
                </a:ln>
                <a:solidFill>
                  <a:srgbClr val="2F3E4F"/>
                </a:solidFill>
                <a:effectLst/>
                <a:latin typeface="Azo Sans"/>
              </a:rPr>
            </a:br>
            <a:r>
              <a:rPr kumimoji="0" lang="cs-CZ" altLang="cs-CZ" sz="1100" b="0" i="0" u="none" strike="noStrike" cap="none" normalizeH="0" baseline="0">
                <a:ln>
                  <a:noFill/>
                </a:ln>
                <a:solidFill>
                  <a:srgbClr val="2F3E4F"/>
                </a:solidFill>
                <a:effectLst/>
                <a:latin typeface="Azo Sans"/>
              </a:rPr>
              <a:t>  </a:t>
            </a:r>
            <a:r>
              <a:rPr kumimoji="0" lang="cs-CZ" altLang="cs-CZ" sz="1800" b="0" i="0" u="none" strike="noStrike" cap="none" normalizeH="0" baseline="0">
                <a:ln>
                  <a:noFill/>
                </a:ln>
                <a:solidFill>
                  <a:srgbClr val="2F3E4F"/>
                </a:solidFill>
                <a:effectLst/>
                <a:latin typeface="Azo Sans"/>
              </a:rPr>
              <a:t>                 </a:t>
            </a:r>
            <a:br>
              <a:rPr kumimoji="0" lang="cs-CZ" altLang="cs-CZ" sz="1100" b="0" i="0" u="none" strike="noStrike" cap="none" normalizeH="0" baseline="0">
                <a:ln>
                  <a:noFill/>
                </a:ln>
                <a:solidFill>
                  <a:srgbClr val="2F3E4F"/>
                </a:solidFill>
                <a:effectLst/>
                <a:latin typeface="Azo Sans"/>
              </a:rPr>
            </a:br>
            <a:r>
              <a:rPr kumimoji="0" lang="cs-CZ" altLang="cs-CZ" sz="1100" b="0" i="0" u="none" strike="noStrike" cap="none" normalizeH="0" baseline="0">
                <a:ln>
                  <a:noFill/>
                </a:ln>
                <a:solidFill>
                  <a:srgbClr val="2F3E4F"/>
                </a:solidFill>
                <a:effectLst/>
                <a:latin typeface="Azo Sans"/>
              </a:rPr>
              <a:t>  </a:t>
            </a:r>
            <a:r>
              <a:rPr kumimoji="0" lang="cs-CZ" altLang="cs-CZ" sz="1800" b="0" i="0" u="none" strike="noStrike" cap="none" normalizeH="0" baseline="0">
                <a:ln>
                  <a:noFill/>
                </a:ln>
                <a:solidFill>
                  <a:srgbClr val="2F3E4F"/>
                </a:solidFill>
                <a:effectLst/>
                <a:latin typeface="Azo Sans"/>
              </a:rPr>
              <a:t>                 </a:t>
            </a:r>
            <a:br>
              <a:rPr kumimoji="0" lang="cs-CZ" altLang="cs-CZ" sz="1100" b="0" i="0" u="none" strike="noStrike" cap="none" normalizeH="0" baseline="0">
                <a:ln>
                  <a:noFill/>
                </a:ln>
                <a:solidFill>
                  <a:srgbClr val="2F3E4F"/>
                </a:solidFill>
                <a:effectLst/>
                <a:latin typeface="Azo Sans"/>
              </a:rPr>
            </a:br>
            <a:r>
              <a:rPr kumimoji="0" lang="cs-CZ" altLang="cs-CZ" sz="1100" b="0" i="0" u="none" strike="noStrike" cap="none" normalizeH="0" baseline="0">
                <a:ln>
                  <a:noFill/>
                </a:ln>
                <a:solidFill>
                  <a:srgbClr val="2F3E4F"/>
                </a:solidFill>
                <a:effectLst/>
                <a:latin typeface="Azo Sans"/>
              </a:rPr>
              <a:t>  </a:t>
            </a:r>
            <a:r>
              <a:rPr kumimoji="0" lang="cs-CZ" altLang="cs-CZ" sz="1800" b="0" i="0" u="none" strike="noStrike" cap="none" normalizeH="0" baseline="0">
                <a:ln>
                  <a:noFill/>
                </a:ln>
                <a:solidFill>
                  <a:srgbClr val="2F3E4F"/>
                </a:solidFill>
                <a:effectLst/>
                <a:latin typeface="Azo Sans"/>
              </a:rPr>
              <a:t>                 </a:t>
            </a:r>
            <a:br>
              <a:rPr kumimoji="0" lang="cs-CZ" altLang="cs-CZ" sz="1100" b="0" i="0" u="none" strike="noStrike" cap="none" normalizeH="0" baseline="0">
                <a:ln>
                  <a:noFill/>
                </a:ln>
                <a:solidFill>
                  <a:srgbClr val="2F3E4F"/>
                </a:solidFill>
                <a:effectLst/>
                <a:latin typeface="Azo Sans"/>
              </a:rPr>
            </a:br>
            <a:r>
              <a:rPr kumimoji="0" lang="cs-CZ" altLang="cs-CZ" sz="1100" b="0" i="0" u="none" strike="noStrike" cap="none" normalizeH="0" baseline="0">
                <a:ln>
                  <a:noFill/>
                </a:ln>
                <a:solidFill>
                  <a:srgbClr val="2F3E4F"/>
                </a:solidFill>
                <a:effectLst/>
                <a:latin typeface="Azo Sans"/>
              </a:rPr>
              <a:t>  </a:t>
            </a:r>
            <a:r>
              <a:rPr kumimoji="0" lang="cs-CZ" altLang="cs-CZ" sz="1800" b="0" i="0" u="none" strike="noStrike" cap="none" normalizeH="0" baseline="0">
                <a:ln>
                  <a:noFill/>
                </a:ln>
                <a:solidFill>
                  <a:srgbClr val="2F3E4F"/>
                </a:solidFill>
                <a:effectLst/>
                <a:latin typeface="Azo Sans"/>
              </a:rPr>
              <a:t>                 </a:t>
            </a:r>
            <a:br>
              <a:rPr kumimoji="0" lang="cs-CZ" altLang="cs-CZ" sz="1100" b="0" i="0" u="none" strike="noStrike" cap="none" normalizeH="0" baseline="0">
                <a:ln>
                  <a:noFill/>
                </a:ln>
                <a:solidFill>
                  <a:srgbClr val="2F3E4F"/>
                </a:solidFill>
                <a:effectLst/>
                <a:latin typeface="Azo Sans"/>
              </a:rPr>
            </a:br>
            <a:r>
              <a:rPr kumimoji="0" lang="cs-CZ" altLang="cs-CZ" sz="1100" b="0" i="0" u="none" strike="noStrike" cap="none" normalizeH="0" baseline="0">
                <a:ln>
                  <a:noFill/>
                </a:ln>
                <a:solidFill>
                  <a:srgbClr val="2F3E4F"/>
                </a:solidFill>
                <a:effectLst/>
                <a:latin typeface="Azo Sans"/>
              </a:rPr>
              <a:t>  </a:t>
            </a:r>
            <a:r>
              <a:rPr kumimoji="0" lang="cs-CZ" altLang="cs-CZ" sz="1800" b="0" i="0" u="none" strike="noStrike" cap="none" normalizeH="0" baseline="0">
                <a:ln>
                  <a:noFill/>
                </a:ln>
                <a:solidFill>
                  <a:srgbClr val="2F3E4F"/>
                </a:solidFill>
                <a:effectLst/>
                <a:latin typeface="Azo Sans"/>
              </a:rPr>
              <a:t>                 </a:t>
            </a:r>
            <a:br>
              <a:rPr kumimoji="0" lang="cs-CZ" altLang="cs-CZ" sz="1100" b="0" i="0" u="none" strike="noStrike" cap="none" normalizeH="0" baseline="0">
                <a:ln>
                  <a:noFill/>
                </a:ln>
                <a:solidFill>
                  <a:srgbClr val="2F3E4F"/>
                </a:solidFill>
                <a:effectLst/>
                <a:latin typeface="Azo Sans"/>
              </a:rPr>
            </a:br>
            <a:r>
              <a:rPr kumimoji="0" lang="cs-CZ" altLang="cs-CZ" sz="1100" b="0" i="0" u="none" strike="noStrike" cap="none" normalizeH="0" baseline="0">
                <a:ln>
                  <a:noFill/>
                </a:ln>
                <a:solidFill>
                  <a:srgbClr val="2F3E4F"/>
                </a:solidFill>
                <a:effectLst/>
                <a:latin typeface="Azo Sans"/>
              </a:rPr>
              <a:t>  </a:t>
            </a:r>
            <a:r>
              <a:rPr kumimoji="0" lang="cs-CZ" altLang="cs-CZ" sz="1800" b="0" i="0" u="none" strike="noStrike" cap="none" normalizeH="0" baseline="0">
                <a:ln>
                  <a:noFill/>
                </a:ln>
                <a:solidFill>
                  <a:srgbClr val="2F3E4F"/>
                </a:solidFill>
                <a:effectLst/>
                <a:latin typeface="Azo Sans"/>
              </a:rPr>
              <a:t>                 </a:t>
            </a:r>
            <a:br>
              <a:rPr kumimoji="0" lang="cs-CZ" altLang="cs-CZ" sz="1100" b="0" i="0" u="none" strike="noStrike" cap="none" normalizeH="0" baseline="0">
                <a:ln>
                  <a:noFill/>
                </a:ln>
                <a:solidFill>
                  <a:srgbClr val="2F3E4F"/>
                </a:solidFill>
                <a:effectLst/>
                <a:latin typeface="Azo Sans"/>
              </a:rPr>
            </a:br>
            <a:r>
              <a:rPr kumimoji="0" lang="cs-CZ" altLang="cs-CZ" sz="1100" b="0" i="0" u="none" strike="noStrike" cap="none" normalizeH="0" baseline="0">
                <a:ln>
                  <a:noFill/>
                </a:ln>
                <a:solidFill>
                  <a:srgbClr val="2F3E4F"/>
                </a:solidFill>
                <a:effectLst/>
                <a:latin typeface="Azo Sans"/>
              </a:rPr>
              <a:t>  </a:t>
            </a:r>
            <a:r>
              <a:rPr kumimoji="0" lang="cs-CZ" altLang="cs-CZ" sz="1800" b="0" i="0" u="none" strike="noStrike" cap="none" normalizeH="0" baseline="0">
                <a:ln>
                  <a:noFill/>
                </a:ln>
                <a:solidFill>
                  <a:srgbClr val="2F3E4F"/>
                </a:solidFill>
                <a:effectLst/>
                <a:latin typeface="Azo Sans"/>
              </a:rPr>
              <a:t>                 </a:t>
            </a: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9227" name="Picture 11" descr="shcms-za-vernost-10">
            <a:hlinkClick r:id="rId2"/>
            <a:extLst>
              <a:ext uri="{FF2B5EF4-FFF2-40B4-BE49-F238E27FC236}">
                <a16:creationId xmlns:a16="http://schemas.microsoft.com/office/drawing/2014/main" id="{FCFF3A0F-0610-FF38-265E-CA65E3393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1888331"/>
            <a:ext cx="857250" cy="334963"/>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shcms-za-vernost-20">
            <a:extLst>
              <a:ext uri="{FF2B5EF4-FFF2-40B4-BE49-F238E27FC236}">
                <a16:creationId xmlns:a16="http://schemas.microsoft.com/office/drawing/2014/main" id="{1219A3FD-BC04-40D4-E7E7-033BF09E2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650" y="2397234"/>
            <a:ext cx="857250" cy="334963"/>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shcms-za-vernost-30">
            <a:extLst>
              <a:ext uri="{FF2B5EF4-FFF2-40B4-BE49-F238E27FC236}">
                <a16:creationId xmlns:a16="http://schemas.microsoft.com/office/drawing/2014/main" id="{C612F243-4584-EA91-BA00-1DD485A6E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650" y="2910626"/>
            <a:ext cx="857250" cy="33496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shcms-za-vernost-40">
            <a:extLst>
              <a:ext uri="{FF2B5EF4-FFF2-40B4-BE49-F238E27FC236}">
                <a16:creationId xmlns:a16="http://schemas.microsoft.com/office/drawing/2014/main" id="{D3156A74-29B3-E62E-F256-B96CCB8766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650" y="3433172"/>
            <a:ext cx="857250" cy="334963"/>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shcms-za-vernost-50">
            <a:extLst>
              <a:ext uri="{FF2B5EF4-FFF2-40B4-BE49-F238E27FC236}">
                <a16:creationId xmlns:a16="http://schemas.microsoft.com/office/drawing/2014/main" id="{D969F207-3984-AF6A-BAF1-94529F499D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6650" y="3947558"/>
            <a:ext cx="857250" cy="334963"/>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shcms-za-vernost-60">
            <a:extLst>
              <a:ext uri="{FF2B5EF4-FFF2-40B4-BE49-F238E27FC236}">
                <a16:creationId xmlns:a16="http://schemas.microsoft.com/office/drawing/2014/main" id="{8CD3FA8B-EF3C-490B-A975-0528874D06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0" y="4460919"/>
            <a:ext cx="857250" cy="336550"/>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shcms-za-vernost-70">
            <a:extLst>
              <a:ext uri="{FF2B5EF4-FFF2-40B4-BE49-F238E27FC236}">
                <a16:creationId xmlns:a16="http://schemas.microsoft.com/office/drawing/2014/main" id="{30AFA5D1-B094-B364-145A-3DBE561E0A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6650" y="4975288"/>
            <a:ext cx="857250" cy="334963"/>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shcms-za-vernost-80">
            <a:extLst>
              <a:ext uri="{FF2B5EF4-FFF2-40B4-BE49-F238E27FC236}">
                <a16:creationId xmlns:a16="http://schemas.microsoft.com/office/drawing/2014/main" id="{0B39261D-D63F-498B-66C2-88126DFE37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6650" y="5488070"/>
            <a:ext cx="857250" cy="33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01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9BAC9-EFD2-AD47-3308-EC537DF801A6}"/>
              </a:ext>
            </a:extLst>
          </p:cNvPr>
          <p:cNvSpPr>
            <a:spLocks noGrp="1"/>
          </p:cNvSpPr>
          <p:nvPr>
            <p:ph type="title"/>
          </p:nvPr>
        </p:nvSpPr>
        <p:spPr/>
        <p:txBody>
          <a:bodyPr/>
          <a:lstStyle/>
          <a:p>
            <a:pPr algn="ctr"/>
            <a:r>
              <a:rPr lang="cs-CZ" b="1" dirty="0">
                <a:solidFill>
                  <a:srgbClr val="FF0000"/>
                </a:solidFill>
              </a:rPr>
              <a:t>Medaile za 10 let věrnosti </a:t>
            </a:r>
          </a:p>
        </p:txBody>
      </p:sp>
      <p:sp>
        <p:nvSpPr>
          <p:cNvPr id="5" name="Zástupný obsah 4">
            <a:extLst>
              <a:ext uri="{FF2B5EF4-FFF2-40B4-BE49-F238E27FC236}">
                <a16:creationId xmlns:a16="http://schemas.microsoft.com/office/drawing/2014/main" id="{CBABC365-D4C3-8BDF-6232-C649DC94D355}"/>
              </a:ext>
            </a:extLst>
          </p:cNvPr>
          <p:cNvSpPr>
            <a:spLocks noGrp="1"/>
          </p:cNvSpPr>
          <p:nvPr>
            <p:ph sz="half" idx="2"/>
          </p:nvPr>
        </p:nvSpPr>
        <p:spPr/>
        <p:txBody>
          <a:bodyPr/>
          <a:lstStyle/>
          <a:p>
            <a:pPr algn="l">
              <a:buFont typeface="Arial" panose="020B0604020202020204" pitchFamily="34" charset="0"/>
              <a:buChar char="•"/>
            </a:pPr>
            <a:r>
              <a:rPr lang="cs-CZ" b="0" i="0" dirty="0">
                <a:solidFill>
                  <a:srgbClr val="2C2C55"/>
                </a:solidFill>
                <a:effectLst/>
                <a:latin typeface="Azo Sans"/>
              </a:rPr>
              <a:t>Uděluje OSH za dlouhodobou aktivní činnost.</a:t>
            </a:r>
          </a:p>
          <a:p>
            <a:pPr algn="l">
              <a:buFont typeface="Arial" panose="020B0604020202020204" pitchFamily="34" charset="0"/>
              <a:buChar char="•"/>
            </a:pPr>
            <a:r>
              <a:rPr lang="cs-CZ" b="0" i="0" dirty="0">
                <a:solidFill>
                  <a:srgbClr val="2C2C55"/>
                </a:solidFill>
                <a:effectLst/>
                <a:latin typeface="Azo Sans"/>
              </a:rPr>
              <a:t>Poprvé se uděluje i medaile, dále se udělují pouze stužky.</a:t>
            </a:r>
          </a:p>
          <a:p>
            <a:pPr algn="l">
              <a:buFont typeface="Arial" panose="020B0604020202020204" pitchFamily="34" charset="0"/>
              <a:buChar char="•"/>
            </a:pPr>
            <a:r>
              <a:rPr lang="cs-CZ" b="0" i="0" dirty="0">
                <a:solidFill>
                  <a:srgbClr val="2C2C55"/>
                </a:solidFill>
                <a:effectLst/>
                <a:latin typeface="Azo Sans"/>
              </a:rPr>
              <a:t>Počet proužků udává počet desetiletí členství v SDH.</a:t>
            </a:r>
          </a:p>
          <a:p>
            <a:pPr algn="l">
              <a:buFont typeface="Arial" panose="020B0604020202020204" pitchFamily="34" charset="0"/>
              <a:buChar char="•"/>
            </a:pPr>
            <a:r>
              <a:rPr lang="cs-CZ" b="0" i="0" dirty="0">
                <a:solidFill>
                  <a:srgbClr val="2C2C55"/>
                </a:solidFill>
                <a:effectLst/>
                <a:latin typeface="Azo Sans"/>
              </a:rPr>
              <a:t>Nosí se pouze nejvyšší udělená stužka.</a:t>
            </a:r>
          </a:p>
          <a:p>
            <a:endParaRPr lang="cs-CZ" dirty="0"/>
          </a:p>
        </p:txBody>
      </p:sp>
      <p:pic>
        <p:nvPicPr>
          <p:cNvPr id="10242" name="Picture 2" descr="OSH Benešov | Okresní sdružení dobrovolných hasičů">
            <a:extLst>
              <a:ext uri="{FF2B5EF4-FFF2-40B4-BE49-F238E27FC236}">
                <a16:creationId xmlns:a16="http://schemas.microsoft.com/office/drawing/2014/main" id="{70837D5A-CAC5-5B2E-DEFC-33942166E60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0" y="1825624"/>
            <a:ext cx="2647950" cy="390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53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A0C15-5A48-7D45-FF5F-6544B66FEBCB}"/>
              </a:ext>
            </a:extLst>
          </p:cNvPr>
          <p:cNvSpPr>
            <a:spLocks noGrp="1"/>
          </p:cNvSpPr>
          <p:nvPr>
            <p:ph type="title"/>
          </p:nvPr>
        </p:nvSpPr>
        <p:spPr/>
        <p:txBody>
          <a:bodyPr/>
          <a:lstStyle/>
          <a:p>
            <a:pPr algn="ctr"/>
            <a:r>
              <a:rPr lang="cs-CZ" b="1" dirty="0">
                <a:solidFill>
                  <a:srgbClr val="FF0000"/>
                </a:solidFill>
              </a:rPr>
              <a:t>Věrnostní ocenění – jak podat návrh?</a:t>
            </a:r>
          </a:p>
        </p:txBody>
      </p:sp>
      <p:sp>
        <p:nvSpPr>
          <p:cNvPr id="6" name="Zástupný obsah 5">
            <a:extLst>
              <a:ext uri="{FF2B5EF4-FFF2-40B4-BE49-F238E27FC236}">
                <a16:creationId xmlns:a16="http://schemas.microsoft.com/office/drawing/2014/main" id="{6ACBB801-9764-CEC2-5624-EBB1E2D618B5}"/>
              </a:ext>
            </a:extLst>
          </p:cNvPr>
          <p:cNvSpPr>
            <a:spLocks noGrp="1"/>
          </p:cNvSpPr>
          <p:nvPr>
            <p:ph idx="1"/>
          </p:nvPr>
        </p:nvSpPr>
        <p:spPr/>
        <p:txBody>
          <a:bodyPr>
            <a:normAutofit fontScale="92500" lnSpcReduction="20000"/>
          </a:bodyPr>
          <a:lstStyle/>
          <a:p>
            <a:r>
              <a:rPr lang="cs-CZ" dirty="0"/>
              <a:t>Věrnostní vyznamenání jsou udělována OSH na návrh SDH.</a:t>
            </a:r>
          </a:p>
          <a:p>
            <a:r>
              <a:rPr lang="cs-CZ" dirty="0"/>
              <a:t>Zpravidla není vyžadováno zdůvodnění na předepsaném formuláři, neboť vyznamenání je udělováno za „odsloužené“ roky. Některá okresní sdružení mají své interní formuláře, v našem případě funguje praxe hromadné žádosti na hlavičkovém papíře. SDH do této žádosti uvede požadavek věrnostních ocenění pro své členy, kdy jsou uvedena jejich jména a datum vstupu do SH ČMS. Pakliže při kontrole na okresním sdružení jsou uvedené údaje shledány být v pořádku, Výkonný výbor OSH zpravidla nemá důvod tato ocenění zamítnout. Nečekané překážky se samozřejmě mohou vyskytnout i tak, avšak jde o opravdu velmi ojedinělou záležitost. </a:t>
            </a:r>
          </a:p>
          <a:p>
            <a:r>
              <a:rPr lang="cs-CZ" dirty="0"/>
              <a:t>Ocenění je udělováno vždy za dokončenou „desetiletku“, tudíž pokud je někdo členem 29 let, může dostat maximálně Stužku za 20 let věrnosti, nikoliv tzv. dopředu za 30 let. </a:t>
            </a:r>
          </a:p>
          <a:p>
            <a:endParaRPr lang="cs-CZ" dirty="0"/>
          </a:p>
          <a:p>
            <a:endParaRPr lang="cs-CZ" dirty="0"/>
          </a:p>
          <a:p>
            <a:endParaRPr lang="cs-CZ" dirty="0"/>
          </a:p>
        </p:txBody>
      </p:sp>
    </p:spTree>
    <p:extLst>
      <p:ext uri="{BB962C8B-B14F-4D97-AF65-F5344CB8AC3E}">
        <p14:creationId xmlns:p14="http://schemas.microsoft.com/office/powerpoint/2010/main" val="3784180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640EA-E81A-17C6-A680-11AE17BF8814}"/>
              </a:ext>
            </a:extLst>
          </p:cNvPr>
          <p:cNvSpPr>
            <a:spLocks noGrp="1"/>
          </p:cNvSpPr>
          <p:nvPr>
            <p:ph type="title"/>
          </p:nvPr>
        </p:nvSpPr>
        <p:spPr/>
        <p:txBody>
          <a:bodyPr/>
          <a:lstStyle/>
          <a:p>
            <a:pPr algn="ctr"/>
            <a:r>
              <a:rPr lang="cs-CZ" b="1" dirty="0">
                <a:solidFill>
                  <a:srgbClr val="C00000"/>
                </a:solidFill>
              </a:rPr>
              <a:t>A další vyznamenání? </a:t>
            </a:r>
          </a:p>
        </p:txBody>
      </p:sp>
      <p:sp>
        <p:nvSpPr>
          <p:cNvPr id="3" name="Zástupný obsah 2">
            <a:extLst>
              <a:ext uri="{FF2B5EF4-FFF2-40B4-BE49-F238E27FC236}">
                <a16:creationId xmlns:a16="http://schemas.microsoft.com/office/drawing/2014/main" id="{057685B4-888B-8CB7-A15B-B82053414CA6}"/>
              </a:ext>
            </a:extLst>
          </p:cNvPr>
          <p:cNvSpPr>
            <a:spLocks noGrp="1"/>
          </p:cNvSpPr>
          <p:nvPr>
            <p:ph idx="1"/>
          </p:nvPr>
        </p:nvSpPr>
        <p:spPr/>
        <p:txBody>
          <a:bodyPr/>
          <a:lstStyle/>
          <a:p>
            <a:r>
              <a:rPr lang="cs-CZ" dirty="0"/>
              <a:t>Statut vyznamenání SH ČMS obsahuje ještě další vyznamenání, která však nejsou udělována příliš často, resp. není o jejich udělení žádáno. Jedná se např. o Čestný prapor SH ČMS či Stuhy k Čestnému praporu nebo Medaile Za mezinárodní spolupráci. Rozhodně nechceme snižovat význam těchto ocenění, avšak jejich frekvence (alespoň dle našich zkušeností) je velmi malá a pakliže se vyskytne požadavek na takové ocenění, řeší se individuální cestou (např. konzultací návrhu přímo s příslušnou kanceláří pobočného či hlavního spolku SH ČMS). Představme si však některá ocenění, s nimiž se můžeme setkat v praxi a která přímo nepodléhají již zmíněné posloupnosti. </a:t>
            </a:r>
          </a:p>
        </p:txBody>
      </p:sp>
    </p:spTree>
    <p:extLst>
      <p:ext uri="{BB962C8B-B14F-4D97-AF65-F5344CB8AC3E}">
        <p14:creationId xmlns:p14="http://schemas.microsoft.com/office/powerpoint/2010/main" val="3261683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24B169-DD16-5B16-2CB1-E12D7507D32C}"/>
              </a:ext>
            </a:extLst>
          </p:cNvPr>
          <p:cNvSpPr>
            <a:spLocks noGrp="1"/>
          </p:cNvSpPr>
          <p:nvPr>
            <p:ph type="title"/>
          </p:nvPr>
        </p:nvSpPr>
        <p:spPr/>
        <p:txBody>
          <a:bodyPr/>
          <a:lstStyle/>
          <a:p>
            <a:pPr algn="ctr"/>
            <a:r>
              <a:rPr lang="cs-CZ" b="1" dirty="0">
                <a:solidFill>
                  <a:srgbClr val="C00000"/>
                </a:solidFill>
              </a:rPr>
              <a:t>Medaile Za zásluhy o výchovu</a:t>
            </a:r>
          </a:p>
        </p:txBody>
      </p:sp>
      <p:sp>
        <p:nvSpPr>
          <p:cNvPr id="3" name="Zástupný text 2">
            <a:extLst>
              <a:ext uri="{FF2B5EF4-FFF2-40B4-BE49-F238E27FC236}">
                <a16:creationId xmlns:a16="http://schemas.microsoft.com/office/drawing/2014/main" id="{9E0D64A8-7242-68A5-A697-51108075FFD0}"/>
              </a:ext>
            </a:extLst>
          </p:cNvPr>
          <p:cNvSpPr>
            <a:spLocks noGrp="1"/>
          </p:cNvSpPr>
          <p:nvPr>
            <p:ph type="body" idx="1"/>
          </p:nvPr>
        </p:nvSpPr>
        <p:spPr/>
        <p:txBody>
          <a:bodyPr>
            <a:normAutofit/>
          </a:bodyPr>
          <a:lstStyle/>
          <a:p>
            <a:r>
              <a:rPr lang="cs-CZ" sz="2800" dirty="0">
                <a:solidFill>
                  <a:srgbClr val="00B050"/>
                </a:solidFill>
              </a:rPr>
              <a:t>Stužka </a:t>
            </a:r>
          </a:p>
        </p:txBody>
      </p:sp>
      <p:sp>
        <p:nvSpPr>
          <p:cNvPr id="5" name="Zástupný text 4">
            <a:extLst>
              <a:ext uri="{FF2B5EF4-FFF2-40B4-BE49-F238E27FC236}">
                <a16:creationId xmlns:a16="http://schemas.microsoft.com/office/drawing/2014/main" id="{A57FC4B1-E65D-88A4-4FB6-0A691ED2A21F}"/>
              </a:ext>
            </a:extLst>
          </p:cNvPr>
          <p:cNvSpPr>
            <a:spLocks noGrp="1"/>
          </p:cNvSpPr>
          <p:nvPr>
            <p:ph type="body" sz="quarter" idx="3"/>
          </p:nvPr>
        </p:nvSpPr>
        <p:spPr/>
        <p:txBody>
          <a:bodyPr>
            <a:normAutofit/>
          </a:bodyPr>
          <a:lstStyle/>
          <a:p>
            <a:r>
              <a:rPr lang="cs-CZ" sz="2800" dirty="0">
                <a:solidFill>
                  <a:srgbClr val="00B050"/>
                </a:solidFill>
              </a:rPr>
              <a:t>Popis </a:t>
            </a:r>
          </a:p>
        </p:txBody>
      </p:sp>
      <p:sp>
        <p:nvSpPr>
          <p:cNvPr id="6" name="Zástupný obsah 5">
            <a:extLst>
              <a:ext uri="{FF2B5EF4-FFF2-40B4-BE49-F238E27FC236}">
                <a16:creationId xmlns:a16="http://schemas.microsoft.com/office/drawing/2014/main" id="{65D9A45A-9DC2-F678-00C4-E56FD5177C2B}"/>
              </a:ext>
            </a:extLst>
          </p:cNvPr>
          <p:cNvSpPr>
            <a:spLocks noGrp="1"/>
          </p:cNvSpPr>
          <p:nvPr>
            <p:ph sz="quarter" idx="4"/>
          </p:nvPr>
        </p:nvSpPr>
        <p:spPr/>
        <p:txBody>
          <a:bodyPr>
            <a:normAutofit fontScale="85000" lnSpcReduction="20000"/>
          </a:bodyPr>
          <a:lstStyle/>
          <a:p>
            <a:pPr algn="just">
              <a:buFont typeface="Arial" panose="020B0604020202020204" pitchFamily="34" charset="0"/>
              <a:buChar char="•"/>
            </a:pPr>
            <a:r>
              <a:rPr lang="cs-CZ" b="0" i="0" dirty="0">
                <a:solidFill>
                  <a:srgbClr val="000000"/>
                </a:solidFill>
                <a:effectLst/>
                <a:latin typeface="times" panose="02020603050405020304" pitchFamily="18" charset="0"/>
              </a:rPr>
              <a:t>Uděluje výkonný výbor SH ČMS hasičům, kteří ve funkci vedoucích kolektivů mládeže a dorostu nejméně 10 let dosahují příkladných výsledků, a nebo kteří svou dlouholetou činností zvlášť přispěli k rozvoji práce s dětmi a dorostem</a:t>
            </a:r>
          </a:p>
          <a:p>
            <a:pPr algn="just">
              <a:buFont typeface="Arial" panose="020B0604020202020204" pitchFamily="34" charset="0"/>
              <a:buChar char="•"/>
            </a:pPr>
            <a:r>
              <a:rPr lang="cs-CZ" b="0" i="0" dirty="0">
                <a:solidFill>
                  <a:srgbClr val="000000"/>
                </a:solidFill>
                <a:effectLst/>
                <a:latin typeface="times" panose="02020603050405020304" pitchFamily="18" charset="0"/>
              </a:rPr>
              <a:t>Nelze udělit opětovně, lze udělit in memoriam.</a:t>
            </a:r>
          </a:p>
          <a:p>
            <a:pPr algn="just">
              <a:buFont typeface="Arial" panose="020B0604020202020204" pitchFamily="34" charset="0"/>
              <a:buChar char="•"/>
            </a:pPr>
            <a:r>
              <a:rPr lang="cs-CZ" b="1" dirty="0">
                <a:solidFill>
                  <a:schemeClr val="accent1">
                    <a:lumMod val="50000"/>
                  </a:schemeClr>
                </a:solidFill>
                <a:latin typeface="times" panose="02020603050405020304" pitchFamily="18" charset="0"/>
              </a:rPr>
              <a:t>Podmínkou udělení této medaile je předchozí udělení Medaile Za příkladnou práci!!!</a:t>
            </a:r>
            <a:endParaRPr lang="cs-CZ" b="1" i="0" dirty="0">
              <a:solidFill>
                <a:schemeClr val="accent1">
                  <a:lumMod val="50000"/>
                </a:schemeClr>
              </a:solidFill>
              <a:effectLst/>
              <a:latin typeface="times" panose="02020603050405020304" pitchFamily="18" charset="0"/>
            </a:endParaRPr>
          </a:p>
          <a:p>
            <a:endParaRPr lang="cs-CZ" dirty="0"/>
          </a:p>
        </p:txBody>
      </p:sp>
      <p:pic>
        <p:nvPicPr>
          <p:cNvPr id="11266" name="Picture 2">
            <a:extLst>
              <a:ext uri="{FF2B5EF4-FFF2-40B4-BE49-F238E27FC236}">
                <a16:creationId xmlns:a16="http://schemas.microsoft.com/office/drawing/2014/main" id="{48FD6DF7-6FB0-8F7D-E028-E8E3BC1B63C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52525" y="3686176"/>
            <a:ext cx="4152899" cy="116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027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E5D-6225-C497-728B-E3866FBF9503}"/>
              </a:ext>
            </a:extLst>
          </p:cNvPr>
          <p:cNvSpPr>
            <a:spLocks noGrp="1"/>
          </p:cNvSpPr>
          <p:nvPr>
            <p:ph type="title"/>
          </p:nvPr>
        </p:nvSpPr>
        <p:spPr/>
        <p:txBody>
          <a:bodyPr/>
          <a:lstStyle/>
          <a:p>
            <a:pPr algn="ctr"/>
            <a:r>
              <a:rPr lang="cs-CZ" b="1" dirty="0">
                <a:solidFill>
                  <a:srgbClr val="FF0000"/>
                </a:solidFill>
              </a:rPr>
              <a:t>Medaile Za záchranu života </a:t>
            </a:r>
          </a:p>
        </p:txBody>
      </p:sp>
      <p:sp>
        <p:nvSpPr>
          <p:cNvPr id="3" name="Zástupný text 2">
            <a:extLst>
              <a:ext uri="{FF2B5EF4-FFF2-40B4-BE49-F238E27FC236}">
                <a16:creationId xmlns:a16="http://schemas.microsoft.com/office/drawing/2014/main" id="{E3B5B4E5-2EA3-4BD6-2BAC-F84EB9329F85}"/>
              </a:ext>
            </a:extLst>
          </p:cNvPr>
          <p:cNvSpPr>
            <a:spLocks noGrp="1"/>
          </p:cNvSpPr>
          <p:nvPr>
            <p:ph type="body" idx="1"/>
          </p:nvPr>
        </p:nvSpPr>
        <p:spPr/>
        <p:txBody>
          <a:bodyPr>
            <a:normAutofit/>
          </a:bodyPr>
          <a:lstStyle/>
          <a:p>
            <a:r>
              <a:rPr lang="cs-CZ" sz="2800" dirty="0">
                <a:solidFill>
                  <a:srgbClr val="00B050"/>
                </a:solidFill>
              </a:rPr>
              <a:t>Stužka </a:t>
            </a:r>
          </a:p>
        </p:txBody>
      </p:sp>
      <p:sp>
        <p:nvSpPr>
          <p:cNvPr id="5" name="Zástupný text 4">
            <a:extLst>
              <a:ext uri="{FF2B5EF4-FFF2-40B4-BE49-F238E27FC236}">
                <a16:creationId xmlns:a16="http://schemas.microsoft.com/office/drawing/2014/main" id="{144FAE07-357A-3AFD-46B5-07443FBB3FB7}"/>
              </a:ext>
            </a:extLst>
          </p:cNvPr>
          <p:cNvSpPr>
            <a:spLocks noGrp="1"/>
          </p:cNvSpPr>
          <p:nvPr>
            <p:ph type="body" sz="quarter" idx="3"/>
          </p:nvPr>
        </p:nvSpPr>
        <p:spPr/>
        <p:txBody>
          <a:bodyPr>
            <a:normAutofit/>
          </a:bodyPr>
          <a:lstStyle/>
          <a:p>
            <a:r>
              <a:rPr lang="cs-CZ" sz="2800" dirty="0">
                <a:solidFill>
                  <a:srgbClr val="00B050"/>
                </a:solidFill>
              </a:rPr>
              <a:t>Popis </a:t>
            </a:r>
          </a:p>
        </p:txBody>
      </p:sp>
      <p:sp>
        <p:nvSpPr>
          <p:cNvPr id="6" name="Zástupný obsah 5">
            <a:extLst>
              <a:ext uri="{FF2B5EF4-FFF2-40B4-BE49-F238E27FC236}">
                <a16:creationId xmlns:a16="http://schemas.microsoft.com/office/drawing/2014/main" id="{DB0D2F4D-C60A-B76C-C635-0F9D72284247}"/>
              </a:ext>
            </a:extLst>
          </p:cNvPr>
          <p:cNvSpPr>
            <a:spLocks noGrp="1"/>
          </p:cNvSpPr>
          <p:nvPr>
            <p:ph sz="quarter" idx="4"/>
          </p:nvPr>
        </p:nvSpPr>
        <p:spPr>
          <a:xfrm>
            <a:off x="5067300" y="2505075"/>
            <a:ext cx="6288088" cy="3684588"/>
          </a:xfrm>
        </p:spPr>
        <p:txBody>
          <a:bodyPr>
            <a:normAutofit fontScale="47500" lnSpcReduction="20000"/>
          </a:bodyPr>
          <a:lstStyle/>
          <a:p>
            <a:pPr algn="just">
              <a:buFont typeface="Arial" panose="020B0604020202020204" pitchFamily="34" charset="0"/>
              <a:buChar char="•"/>
            </a:pPr>
            <a:r>
              <a:rPr lang="cs-CZ" sz="3800" b="0" i="0" dirty="0">
                <a:solidFill>
                  <a:srgbClr val="000000"/>
                </a:solidFill>
                <a:effectLst/>
                <a:latin typeface="times" panose="02020603050405020304" pitchFamily="18" charset="0"/>
              </a:rPr>
              <a:t>Uděluje výkonný výbor SH ČMS hasičům (ve výjimečných případech též ostatním občanům a cizím státním příslušníkům), kteří zachránili lidský život.</a:t>
            </a:r>
          </a:p>
          <a:p>
            <a:pPr algn="just">
              <a:buFont typeface="Arial" panose="020B0604020202020204" pitchFamily="34" charset="0"/>
              <a:buChar char="•"/>
            </a:pPr>
            <a:r>
              <a:rPr lang="cs-CZ" sz="3800" b="0" i="0" dirty="0">
                <a:solidFill>
                  <a:srgbClr val="000000"/>
                </a:solidFill>
                <a:effectLst/>
                <a:latin typeface="times" panose="02020603050405020304" pitchFamily="18" charset="0"/>
              </a:rPr>
              <a:t>Lze udělit opětovně, lze udělit in memoriam.</a:t>
            </a:r>
          </a:p>
          <a:p>
            <a:pPr algn="just">
              <a:buFont typeface="Arial" panose="020B0604020202020204" pitchFamily="34" charset="0"/>
              <a:buChar char="•"/>
            </a:pPr>
            <a:r>
              <a:rPr lang="cs-CZ" sz="3800" b="0" i="0" dirty="0">
                <a:solidFill>
                  <a:srgbClr val="000000"/>
                </a:solidFill>
                <a:effectLst/>
                <a:latin typeface="times" panose="02020603050405020304" pitchFamily="18" charset="0"/>
              </a:rPr>
              <a:t>Podmí</a:t>
            </a:r>
            <a:r>
              <a:rPr lang="cs-CZ" sz="3800" dirty="0">
                <a:solidFill>
                  <a:srgbClr val="000000"/>
                </a:solidFill>
                <a:latin typeface="times" panose="02020603050405020304" pitchFamily="18" charset="0"/>
              </a:rPr>
              <a:t>nkou udělení této medaile je záchrana lidského života, nejsou podmínkou žádná předchozí ocenění, avšak je třeba dodržet toto pravidlo!!!</a:t>
            </a:r>
          </a:p>
          <a:p>
            <a:pPr algn="just">
              <a:buFont typeface="Arial" panose="020B0604020202020204" pitchFamily="34" charset="0"/>
              <a:buChar char="•"/>
            </a:pPr>
            <a:r>
              <a:rPr lang="cs-CZ" sz="3800" b="1" dirty="0">
                <a:highlight>
                  <a:srgbClr val="FFFF00"/>
                </a:highlight>
                <a:latin typeface="times" panose="02020603050405020304" pitchFamily="18" charset="0"/>
              </a:rPr>
              <a:t>Návrh na ocenění musí obsahovat průkazné doložení, že k činu vedoucímu k záchraně života opravdu došlo. Toto opatření bylo přijato poté, kdy v minulosti došlo k udělení ocenění neprávem, na základě lživého návrhu o vymyšlené záchraně života. Ideální je potvrzení či dobrozdání od záchranných složek, Policie ČR, tisková zpráva atd. Bez průkazného doložení nelze návrh doporučit ke schválení vyšším orgánům, a to i za předpokladu, že je stoprocentně pravdivý!!!!</a:t>
            </a:r>
          </a:p>
          <a:p>
            <a:pPr algn="just">
              <a:buFont typeface="Arial" panose="020B0604020202020204" pitchFamily="34" charset="0"/>
              <a:buChar char="•"/>
            </a:pPr>
            <a:endParaRPr lang="cs-CZ" sz="3800" b="0" i="0" dirty="0">
              <a:solidFill>
                <a:srgbClr val="000000"/>
              </a:solidFill>
              <a:effectLst/>
              <a:latin typeface="times" panose="02020603050405020304" pitchFamily="18" charset="0"/>
            </a:endParaRPr>
          </a:p>
          <a:p>
            <a:endParaRPr lang="cs-CZ" dirty="0"/>
          </a:p>
        </p:txBody>
      </p:sp>
      <p:pic>
        <p:nvPicPr>
          <p:cNvPr id="12290" name="Picture 2">
            <a:extLst>
              <a:ext uri="{FF2B5EF4-FFF2-40B4-BE49-F238E27FC236}">
                <a16:creationId xmlns:a16="http://schemas.microsoft.com/office/drawing/2014/main" id="{D9CED458-895A-0019-5E24-9E75CC8EEF4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62025" y="3006726"/>
            <a:ext cx="4000499" cy="129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0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128794-AE11-232F-C7BE-AAA808AC0978}"/>
              </a:ext>
            </a:extLst>
          </p:cNvPr>
          <p:cNvSpPr>
            <a:spLocks noGrp="1"/>
          </p:cNvSpPr>
          <p:nvPr>
            <p:ph type="title"/>
          </p:nvPr>
        </p:nvSpPr>
        <p:spPr/>
        <p:txBody>
          <a:bodyPr/>
          <a:lstStyle/>
          <a:p>
            <a:pPr algn="ctr"/>
            <a:r>
              <a:rPr lang="cs-CZ" b="1" dirty="0">
                <a:solidFill>
                  <a:srgbClr val="FF0000"/>
                </a:solidFill>
              </a:rPr>
              <a:t>Čestné uznání okrsku</a:t>
            </a:r>
          </a:p>
        </p:txBody>
      </p:sp>
      <p:sp>
        <p:nvSpPr>
          <p:cNvPr id="3" name="Zástupný obsah 2">
            <a:extLst>
              <a:ext uri="{FF2B5EF4-FFF2-40B4-BE49-F238E27FC236}">
                <a16:creationId xmlns:a16="http://schemas.microsoft.com/office/drawing/2014/main" id="{764DDF7C-4A8F-37F3-FAB2-9FA1414CB79C}"/>
              </a:ext>
            </a:extLst>
          </p:cNvPr>
          <p:cNvSpPr>
            <a:spLocks noGrp="1"/>
          </p:cNvSpPr>
          <p:nvPr>
            <p:ph idx="1"/>
          </p:nvPr>
        </p:nvSpPr>
        <p:spPr/>
        <p:txBody>
          <a:bodyPr>
            <a:normAutofit/>
          </a:bodyPr>
          <a:lstStyle/>
          <a:p>
            <a:r>
              <a:rPr lang="cs-CZ" dirty="0"/>
              <a:t>Je udělováno na návrh okrskového výboru.</a:t>
            </a:r>
          </a:p>
          <a:p>
            <a:r>
              <a:rPr lang="cs-CZ" dirty="0"/>
              <a:t>Lhůta jeho udělení není stanovena, v obecné rovině se předpokládá alespoň 1 rok od udělení ČU SDH.</a:t>
            </a:r>
          </a:p>
          <a:p>
            <a:r>
              <a:rPr lang="cs-CZ" dirty="0"/>
              <a:t>Nepodléhá povinnosti vyplňování na předepsaném formuláři.</a:t>
            </a:r>
          </a:p>
          <a:p>
            <a:r>
              <a:rPr lang="cs-CZ" dirty="0"/>
              <a:t>Pro udělení ČU okresního sdružení hasičů není podmínkou. </a:t>
            </a:r>
            <a:r>
              <a:rPr lang="cs-CZ" b="1" u="sng" dirty="0">
                <a:solidFill>
                  <a:schemeClr val="accent1"/>
                </a:solidFill>
              </a:rPr>
              <a:t>O ČU OSH tedy lze požádat i v případě, že ČU okrsku není uděleno. </a:t>
            </a:r>
          </a:p>
          <a:p>
            <a:r>
              <a:rPr lang="cs-CZ" dirty="0"/>
              <a:t>Jeho výrazem je diplom.</a:t>
            </a:r>
          </a:p>
          <a:p>
            <a:endParaRPr lang="cs-CZ" dirty="0"/>
          </a:p>
          <a:p>
            <a:endParaRPr lang="cs-CZ" dirty="0"/>
          </a:p>
          <a:p>
            <a:endParaRPr lang="cs-CZ" dirty="0"/>
          </a:p>
          <a:p>
            <a:endParaRPr lang="cs-CZ" dirty="0"/>
          </a:p>
          <a:p>
            <a:endParaRPr lang="cs-CZ" dirty="0"/>
          </a:p>
          <a:p>
            <a:endParaRPr lang="cs-CZ" dirty="0"/>
          </a:p>
          <a:p>
            <a:endParaRPr lang="cs-CZ" dirty="0"/>
          </a:p>
          <a:p>
            <a:pPr marL="0" indent="0">
              <a:buNone/>
            </a:pPr>
            <a:endParaRPr lang="cs-CZ" dirty="0"/>
          </a:p>
        </p:txBody>
      </p:sp>
    </p:spTree>
    <p:extLst>
      <p:ext uri="{BB962C8B-B14F-4D97-AF65-F5344CB8AC3E}">
        <p14:creationId xmlns:p14="http://schemas.microsoft.com/office/powerpoint/2010/main" val="1384464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6E6E67-8DC6-E5BC-E26C-7B8846693CAE}"/>
              </a:ext>
            </a:extLst>
          </p:cNvPr>
          <p:cNvSpPr>
            <a:spLocks noGrp="1"/>
          </p:cNvSpPr>
          <p:nvPr>
            <p:ph type="title"/>
          </p:nvPr>
        </p:nvSpPr>
        <p:spPr>
          <a:xfrm>
            <a:off x="838200" y="346075"/>
            <a:ext cx="10515600" cy="1325563"/>
          </a:xfrm>
        </p:spPr>
        <p:txBody>
          <a:bodyPr/>
          <a:lstStyle/>
          <a:p>
            <a:pPr algn="ctr"/>
            <a:r>
              <a:rPr lang="cs-CZ" b="1" dirty="0">
                <a:solidFill>
                  <a:srgbClr val="C00000"/>
                </a:solidFill>
              </a:rPr>
              <a:t>Titul Čestný funkcionář + funkční označení </a:t>
            </a:r>
          </a:p>
        </p:txBody>
      </p:sp>
      <p:pic>
        <p:nvPicPr>
          <p:cNvPr id="13314" name="Picture 2">
            <a:extLst>
              <a:ext uri="{FF2B5EF4-FFF2-40B4-BE49-F238E27FC236}">
                <a16:creationId xmlns:a16="http://schemas.microsoft.com/office/drawing/2014/main" id="{B6B85E89-2E25-E04D-00F0-8EE1A3879B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314574"/>
            <a:ext cx="4257675" cy="3057525"/>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obsah 6">
            <a:extLst>
              <a:ext uri="{FF2B5EF4-FFF2-40B4-BE49-F238E27FC236}">
                <a16:creationId xmlns:a16="http://schemas.microsoft.com/office/drawing/2014/main" id="{707FAF68-9BD5-A34B-A203-A13343BA84C3}"/>
              </a:ext>
            </a:extLst>
          </p:cNvPr>
          <p:cNvSpPr>
            <a:spLocks noGrp="1"/>
          </p:cNvSpPr>
          <p:nvPr>
            <p:ph sz="half" idx="2"/>
          </p:nvPr>
        </p:nvSpPr>
        <p:spPr/>
        <p:txBody>
          <a:bodyPr>
            <a:normAutofit fontScale="85000" lnSpcReduction="10000"/>
          </a:bodyPr>
          <a:lstStyle/>
          <a:p>
            <a:r>
              <a:rPr lang="cs-CZ" dirty="0"/>
              <a:t>Je udělován těm členům, kteří se svou dlouholetou činností zasloužili o rozvoj hasičského hnutí ve své funkci (funkcích), avšak nyní tuto funkci již nemohou aktivně vykonávat (zpravidla vyšší věk, zdravotní důvody atd.).</a:t>
            </a:r>
          </a:p>
          <a:p>
            <a:r>
              <a:rPr lang="cs-CZ" dirty="0"/>
              <a:t>Tento titul uděluje výbor či Výkonný výbor vždy na tom stupni SH ČMS, kam je funkce daného člena příslušná, např. tedy Výkonný výbor OSH udělí tento titul svému členu, jenž nemůže již z nějakého důvodu aktivně působit v dané okresní funkci. </a:t>
            </a:r>
          </a:p>
        </p:txBody>
      </p:sp>
    </p:spTree>
    <p:extLst>
      <p:ext uri="{BB962C8B-B14F-4D97-AF65-F5344CB8AC3E}">
        <p14:creationId xmlns:p14="http://schemas.microsoft.com/office/powerpoint/2010/main" val="3089722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7C4D45-9ADF-31C8-9A31-6B346B8D0AF2}"/>
              </a:ext>
            </a:extLst>
          </p:cNvPr>
          <p:cNvSpPr>
            <a:spLocks noGrp="1"/>
          </p:cNvSpPr>
          <p:nvPr>
            <p:ph type="title"/>
          </p:nvPr>
        </p:nvSpPr>
        <p:spPr/>
        <p:txBody>
          <a:bodyPr/>
          <a:lstStyle/>
          <a:p>
            <a:pPr algn="ctr"/>
            <a:r>
              <a:rPr lang="cs-CZ" b="1" dirty="0">
                <a:solidFill>
                  <a:srgbClr val="C00000"/>
                </a:solidFill>
              </a:rPr>
              <a:t>Záslužná medaile </a:t>
            </a:r>
          </a:p>
        </p:txBody>
      </p:sp>
      <p:sp>
        <p:nvSpPr>
          <p:cNvPr id="3" name="Zástupný obsah 2">
            <a:extLst>
              <a:ext uri="{FF2B5EF4-FFF2-40B4-BE49-F238E27FC236}">
                <a16:creationId xmlns:a16="http://schemas.microsoft.com/office/drawing/2014/main" id="{7EEF8977-209E-E971-E7B8-B174FE701BEB}"/>
              </a:ext>
            </a:extLst>
          </p:cNvPr>
          <p:cNvSpPr>
            <a:spLocks noGrp="1"/>
          </p:cNvSpPr>
          <p:nvPr>
            <p:ph idx="1"/>
          </p:nvPr>
        </p:nvSpPr>
        <p:spPr/>
        <p:txBody>
          <a:bodyPr>
            <a:normAutofit fontScale="85000" lnSpcReduction="20000"/>
          </a:bodyPr>
          <a:lstStyle/>
          <a:p>
            <a:pPr algn="just"/>
            <a:r>
              <a:rPr lang="cs-CZ" dirty="0"/>
              <a:t>Jednotlivé stupně SH ČMS mohou mít své záslužné medaile s vlastním statutem, které jsou udělovány zejména těm členům, jejichž práce pro dobrovolné hasičstvo je dlouholetá, obětavá, příkladná, avšak z důvodu nenavrhování dotyčného na vyznamenání v posloupnosti (velice často se toto týká starostů, kteří nenavrhují sami sebe), by mohl takový člen získat maximálně ČU OSH či na výjimku ZPP, což může působit téměř nedůstojně s ohledem na jeho dlouholetou obětavou práci. </a:t>
            </a:r>
          </a:p>
          <a:p>
            <a:pPr algn="just"/>
            <a:r>
              <a:rPr lang="cs-CZ" dirty="0"/>
              <a:t>Z tohoto důvodu přikročily některé pobočné spolky SH ČMS ke zhotovení vlastní Záslužné medaile se schváleným statutem (např. Výkonným výborem OSH) a tato medaile je udělována právě těmto mimořádným členům, popř. dalším subjektům, které se významnou měrou zasloužily o rozvoj hasičského hnutí. Statut záslužných medailí je plně v kompetenci rozhodovacího orgánu na příslušném stupni SH ČMS. </a:t>
            </a:r>
          </a:p>
          <a:p>
            <a:pPr algn="just"/>
            <a:r>
              <a:rPr lang="cs-CZ" dirty="0"/>
              <a:t>Návrh na udělení Záslužné medaile je podáván zpravidla na hlavičkovém papíře navrhujícího subjektu, opatřený razítkem a podpisem pověřené osoby. </a:t>
            </a:r>
          </a:p>
        </p:txBody>
      </p:sp>
    </p:spTree>
    <p:extLst>
      <p:ext uri="{BB962C8B-B14F-4D97-AF65-F5344CB8AC3E}">
        <p14:creationId xmlns:p14="http://schemas.microsoft.com/office/powerpoint/2010/main" val="2876166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D5E07A-6F6D-B7CD-0AB8-010673B6D360}"/>
              </a:ext>
            </a:extLst>
          </p:cNvPr>
          <p:cNvSpPr>
            <a:spLocks noGrp="1"/>
          </p:cNvSpPr>
          <p:nvPr>
            <p:ph type="title"/>
          </p:nvPr>
        </p:nvSpPr>
        <p:spPr/>
        <p:txBody>
          <a:bodyPr/>
          <a:lstStyle/>
          <a:p>
            <a:pPr algn="ctr"/>
            <a:r>
              <a:rPr lang="cs-CZ" b="1" dirty="0">
                <a:solidFill>
                  <a:srgbClr val="C00000"/>
                </a:solidFill>
              </a:rPr>
              <a:t>Příklad – Záslužná medaile OSH Praha-západ</a:t>
            </a:r>
          </a:p>
        </p:txBody>
      </p:sp>
      <p:pic>
        <p:nvPicPr>
          <p:cNvPr id="7" name="Zástupný obsah 6" descr="Obsah obrázku text&#10;&#10;Popis byl vytvořen automaticky">
            <a:extLst>
              <a:ext uri="{FF2B5EF4-FFF2-40B4-BE49-F238E27FC236}">
                <a16:creationId xmlns:a16="http://schemas.microsoft.com/office/drawing/2014/main" id="{ADE564B4-3D50-276A-B094-C0CED17070A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3475" y="1825625"/>
            <a:ext cx="2171700" cy="4351338"/>
          </a:xfrm>
        </p:spPr>
      </p:pic>
      <p:sp>
        <p:nvSpPr>
          <p:cNvPr id="5" name="Zástupný obsah 4">
            <a:extLst>
              <a:ext uri="{FF2B5EF4-FFF2-40B4-BE49-F238E27FC236}">
                <a16:creationId xmlns:a16="http://schemas.microsoft.com/office/drawing/2014/main" id="{1B19F932-534D-9458-2B39-CEF5E36583E8}"/>
              </a:ext>
            </a:extLst>
          </p:cNvPr>
          <p:cNvSpPr>
            <a:spLocks noGrp="1"/>
          </p:cNvSpPr>
          <p:nvPr>
            <p:ph sz="half" idx="2"/>
          </p:nvPr>
        </p:nvSpPr>
        <p:spPr>
          <a:xfrm>
            <a:off x="3971925" y="1825625"/>
            <a:ext cx="7381875" cy="4351338"/>
          </a:xfrm>
        </p:spPr>
        <p:txBody>
          <a:bodyPr>
            <a:normAutofit/>
          </a:bodyPr>
          <a:lstStyle/>
          <a:p>
            <a:r>
              <a:rPr lang="cs-CZ" sz="3600" b="1" dirty="0"/>
              <a:t>Záslužná medaile OSH Praha-západ se dle statutu uděluje členům SH ČMS, kteří: </a:t>
            </a:r>
          </a:p>
          <a:p>
            <a:r>
              <a:rPr lang="cs-CZ" sz="3600" dirty="0"/>
              <a:t>- dosáhli alespoň 50 let věku</a:t>
            </a:r>
          </a:p>
          <a:p>
            <a:r>
              <a:rPr lang="cs-CZ" sz="3600" dirty="0"/>
              <a:t>- jsou členy sdružení alespoň 20 let</a:t>
            </a:r>
          </a:p>
          <a:p>
            <a:r>
              <a:rPr lang="cs-CZ" sz="3600" dirty="0"/>
              <a:t>- alespoň 10 let pracují (pracovali) ve výboru SDH či ve vyšších orgánech</a:t>
            </a:r>
          </a:p>
        </p:txBody>
      </p:sp>
    </p:spTree>
    <p:extLst>
      <p:ext uri="{BB962C8B-B14F-4D97-AF65-F5344CB8AC3E}">
        <p14:creationId xmlns:p14="http://schemas.microsoft.com/office/powerpoint/2010/main" val="571310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F6CAE-0E4F-51BD-273D-0FFED752A085}"/>
              </a:ext>
            </a:extLst>
          </p:cNvPr>
          <p:cNvSpPr>
            <a:spLocks noGrp="1"/>
          </p:cNvSpPr>
          <p:nvPr>
            <p:ph type="title"/>
          </p:nvPr>
        </p:nvSpPr>
        <p:spPr/>
        <p:txBody>
          <a:bodyPr/>
          <a:lstStyle/>
          <a:p>
            <a:pPr algn="ctr"/>
            <a:r>
              <a:rPr lang="cs-CZ" b="1" dirty="0">
                <a:solidFill>
                  <a:srgbClr val="C00000"/>
                </a:solidFill>
              </a:rPr>
              <a:t>Medaile, které lze udělit mimo jakýkoliv statut bez doloženého návrhu</a:t>
            </a:r>
          </a:p>
        </p:txBody>
      </p:sp>
      <p:sp>
        <p:nvSpPr>
          <p:cNvPr id="5" name="Zástupný text 4">
            <a:extLst>
              <a:ext uri="{FF2B5EF4-FFF2-40B4-BE49-F238E27FC236}">
                <a16:creationId xmlns:a16="http://schemas.microsoft.com/office/drawing/2014/main" id="{C7C5D452-BF95-8D3C-1561-A855F6D0DFC6}"/>
              </a:ext>
            </a:extLst>
          </p:cNvPr>
          <p:cNvSpPr>
            <a:spLocks noGrp="1"/>
          </p:cNvSpPr>
          <p:nvPr>
            <p:ph type="body" idx="1"/>
          </p:nvPr>
        </p:nvSpPr>
        <p:spPr/>
        <p:txBody>
          <a:bodyPr/>
          <a:lstStyle/>
          <a:p>
            <a:pPr algn="ctr"/>
            <a:r>
              <a:rPr lang="cs-CZ" dirty="0">
                <a:highlight>
                  <a:srgbClr val="FF0000"/>
                </a:highlight>
              </a:rPr>
              <a:t>Medaile Bohuslav Cerman</a:t>
            </a:r>
          </a:p>
        </p:txBody>
      </p:sp>
      <p:sp>
        <p:nvSpPr>
          <p:cNvPr id="3" name="Zástupný obsah 2">
            <a:extLst>
              <a:ext uri="{FF2B5EF4-FFF2-40B4-BE49-F238E27FC236}">
                <a16:creationId xmlns:a16="http://schemas.microsoft.com/office/drawing/2014/main" id="{93DC6484-9B29-6F15-F190-3B4741AFA79D}"/>
              </a:ext>
            </a:extLst>
          </p:cNvPr>
          <p:cNvSpPr>
            <a:spLocks noGrp="1"/>
          </p:cNvSpPr>
          <p:nvPr>
            <p:ph sz="half" idx="2"/>
          </p:nvPr>
        </p:nvSpPr>
        <p:spPr/>
        <p:txBody>
          <a:bodyPr>
            <a:normAutofit fontScale="85000" lnSpcReduction="20000"/>
          </a:bodyPr>
          <a:lstStyle/>
          <a:p>
            <a:r>
              <a:rPr lang="cs-CZ" dirty="0"/>
              <a:t>Chcete-li ocenit své členy např. Medailí Za podporu prevence, Za podporu hasičské historie, Za sport a výcvik či Za boj s pandemií covid-19 aj., můžete využít medaile, u nichž netřeba žádných návrhů, které můžete sami objednat pro své členy, u nichž cítíte, že by si ocenění za určitou oblast působnosti v rámci dobrovolného hasičstva zasloužili. Výrobcem těchto medailí je pan Bohuslav Cerman:</a:t>
            </a:r>
          </a:p>
          <a:p>
            <a:r>
              <a:rPr lang="cs-CZ" dirty="0">
                <a:hlinkClick r:id="rId2"/>
              </a:rPr>
              <a:t>http://www.cermanbohuslav.cz/</a:t>
            </a:r>
            <a:endParaRPr lang="cs-CZ" dirty="0"/>
          </a:p>
          <a:p>
            <a:endParaRPr lang="cs-CZ" dirty="0"/>
          </a:p>
        </p:txBody>
      </p:sp>
      <p:sp>
        <p:nvSpPr>
          <p:cNvPr id="6" name="Zástupný text 5">
            <a:extLst>
              <a:ext uri="{FF2B5EF4-FFF2-40B4-BE49-F238E27FC236}">
                <a16:creationId xmlns:a16="http://schemas.microsoft.com/office/drawing/2014/main" id="{84B4F6D0-1175-1302-7887-64AF73524F68}"/>
              </a:ext>
            </a:extLst>
          </p:cNvPr>
          <p:cNvSpPr>
            <a:spLocks noGrp="1"/>
          </p:cNvSpPr>
          <p:nvPr>
            <p:ph type="body" sz="quarter" idx="3"/>
          </p:nvPr>
        </p:nvSpPr>
        <p:spPr/>
        <p:txBody>
          <a:bodyPr/>
          <a:lstStyle/>
          <a:p>
            <a:pPr algn="ctr"/>
            <a:r>
              <a:rPr lang="cs-CZ" dirty="0">
                <a:highlight>
                  <a:srgbClr val="FFFF00"/>
                </a:highlight>
              </a:rPr>
              <a:t>Příklad tvorby p. Cermana – Medaile Za podporu prevence </a:t>
            </a:r>
          </a:p>
        </p:txBody>
      </p:sp>
      <p:pic>
        <p:nvPicPr>
          <p:cNvPr id="14338" name="Picture 2">
            <a:extLst>
              <a:ext uri="{FF2B5EF4-FFF2-40B4-BE49-F238E27FC236}">
                <a16:creationId xmlns:a16="http://schemas.microsoft.com/office/drawing/2014/main" id="{871AA5E3-F49C-F888-C1E9-8AE924C61A81}"/>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8168481" y="2790031"/>
            <a:ext cx="1190625"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600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C0D08-A901-D158-2645-1A450D898334}"/>
              </a:ext>
            </a:extLst>
          </p:cNvPr>
          <p:cNvSpPr>
            <a:spLocks noGrp="1"/>
          </p:cNvSpPr>
          <p:nvPr>
            <p:ph type="title"/>
          </p:nvPr>
        </p:nvSpPr>
        <p:spPr/>
        <p:txBody>
          <a:bodyPr/>
          <a:lstStyle/>
          <a:p>
            <a:pPr algn="ctr"/>
            <a:r>
              <a:rPr lang="cs-CZ" b="1" dirty="0">
                <a:solidFill>
                  <a:srgbClr val="C00000"/>
                </a:solidFill>
              </a:rPr>
              <a:t> Důležité upozornění na závěr!</a:t>
            </a:r>
          </a:p>
        </p:txBody>
      </p:sp>
      <p:sp>
        <p:nvSpPr>
          <p:cNvPr id="7" name="Zástupný obsah 6">
            <a:extLst>
              <a:ext uri="{FF2B5EF4-FFF2-40B4-BE49-F238E27FC236}">
                <a16:creationId xmlns:a16="http://schemas.microsoft.com/office/drawing/2014/main" id="{9243B19B-99FD-0180-9288-88E9043456D4}"/>
              </a:ext>
            </a:extLst>
          </p:cNvPr>
          <p:cNvSpPr>
            <a:spLocks noGrp="1"/>
          </p:cNvSpPr>
          <p:nvPr>
            <p:ph idx="1"/>
          </p:nvPr>
        </p:nvSpPr>
        <p:spPr>
          <a:xfrm>
            <a:off x="838200" y="1495425"/>
            <a:ext cx="10515600" cy="4681538"/>
          </a:xfrm>
        </p:spPr>
        <p:txBody>
          <a:bodyPr>
            <a:normAutofit fontScale="92500" lnSpcReduction="10000"/>
          </a:bodyPr>
          <a:lstStyle/>
          <a:p>
            <a:r>
              <a:rPr lang="cs-CZ" dirty="0"/>
              <a:t>Návrhy na vyznamenání podávejte včas! Je opravdu bláhové se domnívat, že když podáte např. v polovině dubna návrh na vyznamenání na Medaili Za mimořádné zásluhy a chcete udělovat toto ocenění 5. května, že schvalovací proces všech úrovní během takto krátké doby je reálný! Nehledě na skutečnost, že určitý čas zabere v kancelářích vyšších orgánů kontrola návrhů, příprava rozhodovacím orgánům pro schválení a následně také vystavení příslušného ocenění. </a:t>
            </a:r>
          </a:p>
          <a:p>
            <a:r>
              <a:rPr lang="cs-CZ" dirty="0"/>
              <a:t>Vyznamenání nejsou nároková, je třeba vždy počítat s tím, že schvalovací orgán odmítne ocenění udělit, např. z již zmíněného důvodu týkajícího se velmi chabě napsaného zdůvodnění návrhu. </a:t>
            </a:r>
          </a:p>
          <a:p>
            <a:r>
              <a:rPr lang="cs-CZ" dirty="0"/>
              <a:t>S přípravou návrhů na vyznamenání začínejte tedy včas, nikoliv na poslední chvíli. Termíny oslav výročí, kde jsou vyznamenání mnohdy předávána, často znáte i téměř ¾ roku dopředu!!!</a:t>
            </a:r>
          </a:p>
        </p:txBody>
      </p:sp>
    </p:spTree>
    <p:extLst>
      <p:ext uri="{BB962C8B-B14F-4D97-AF65-F5344CB8AC3E}">
        <p14:creationId xmlns:p14="http://schemas.microsoft.com/office/powerpoint/2010/main" val="3683555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D4886F0-A467-1117-92D9-EC932DF29DB4}"/>
              </a:ext>
            </a:extLst>
          </p:cNvPr>
          <p:cNvSpPr>
            <a:spLocks noGrp="1"/>
          </p:cNvSpPr>
          <p:nvPr>
            <p:ph type="title"/>
          </p:nvPr>
        </p:nvSpPr>
        <p:spPr/>
        <p:txBody>
          <a:bodyPr/>
          <a:lstStyle/>
          <a:p>
            <a:pPr algn="ctr"/>
            <a:r>
              <a:rPr lang="cs-CZ" b="1" dirty="0">
                <a:solidFill>
                  <a:srgbClr val="C00000"/>
                </a:solidFill>
              </a:rPr>
              <a:t>Děkuji za pozornost </a:t>
            </a:r>
            <a:r>
              <a:rPr lang="cs-CZ" b="1" dirty="0">
                <a:solidFill>
                  <a:srgbClr val="C00000"/>
                </a:solidFill>
                <a:sym typeface="Wingdings" panose="05000000000000000000" pitchFamily="2" charset="2"/>
              </a:rPr>
              <a:t></a:t>
            </a:r>
            <a:endParaRPr lang="cs-CZ" b="1" dirty="0">
              <a:solidFill>
                <a:srgbClr val="C00000"/>
              </a:solidFill>
            </a:endParaRPr>
          </a:p>
        </p:txBody>
      </p:sp>
      <p:sp>
        <p:nvSpPr>
          <p:cNvPr id="8" name="Zástupný obsah 7">
            <a:extLst>
              <a:ext uri="{FF2B5EF4-FFF2-40B4-BE49-F238E27FC236}">
                <a16:creationId xmlns:a16="http://schemas.microsoft.com/office/drawing/2014/main" id="{180CD8EF-4A45-627C-D206-3FF9E628376A}"/>
              </a:ext>
            </a:extLst>
          </p:cNvPr>
          <p:cNvSpPr>
            <a:spLocks noGrp="1"/>
          </p:cNvSpPr>
          <p:nvPr>
            <p:ph idx="1"/>
          </p:nvPr>
        </p:nvSpPr>
        <p:spPr/>
        <p:txBody>
          <a:bodyPr/>
          <a:lstStyle/>
          <a:p>
            <a:r>
              <a:rPr lang="cs-CZ" dirty="0"/>
              <a:t>Pevně věřím, že Vám tento manuál zaměřený na nejčastěji navrhovaná vyznamenání dle Statutu SH ČMS a zejména chyby, které nastávají při nominaci, alespoň trochu pomohl. </a:t>
            </a:r>
          </a:p>
          <a:p>
            <a:endParaRPr lang="cs-CZ" dirty="0"/>
          </a:p>
          <a:p>
            <a:r>
              <a:rPr lang="cs-CZ" b="1" dirty="0"/>
              <a:t>Případné dotazy:</a:t>
            </a:r>
          </a:p>
          <a:p>
            <a:pPr marL="0" indent="0">
              <a:buNone/>
            </a:pPr>
            <a:r>
              <a:rPr lang="cs-CZ" dirty="0"/>
              <a:t>…….Petra </a:t>
            </a:r>
            <a:r>
              <a:rPr lang="cs-CZ" dirty="0" err="1"/>
              <a:t>Myslínová</a:t>
            </a:r>
            <a:r>
              <a:rPr lang="cs-CZ" dirty="0"/>
              <a:t> Cejpková</a:t>
            </a:r>
          </a:p>
          <a:p>
            <a:pPr marL="0" indent="0">
              <a:buNone/>
            </a:pPr>
            <a:r>
              <a:rPr lang="cs-CZ" dirty="0"/>
              <a:t>…….email: </a:t>
            </a:r>
            <a:r>
              <a:rPr lang="cs-CZ" dirty="0">
                <a:hlinkClick r:id="rId2"/>
              </a:rPr>
              <a:t>petra.cejpkova@seznam.cz</a:t>
            </a:r>
            <a:endParaRPr lang="cs-CZ" dirty="0"/>
          </a:p>
          <a:p>
            <a:pPr marL="0" indent="0">
              <a:buNone/>
            </a:pPr>
            <a:r>
              <a:rPr lang="cs-CZ" dirty="0"/>
              <a:t>…….tel: 606 445 432 </a:t>
            </a:r>
          </a:p>
        </p:txBody>
      </p:sp>
    </p:spTree>
    <p:extLst>
      <p:ext uri="{BB962C8B-B14F-4D97-AF65-F5344CB8AC3E}">
        <p14:creationId xmlns:p14="http://schemas.microsoft.com/office/powerpoint/2010/main" val="106194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BDF6A0-E7A9-50E2-ADF8-2FFBC94514DC}"/>
              </a:ext>
            </a:extLst>
          </p:cNvPr>
          <p:cNvSpPr>
            <a:spLocks noGrp="1"/>
          </p:cNvSpPr>
          <p:nvPr>
            <p:ph type="title"/>
          </p:nvPr>
        </p:nvSpPr>
        <p:spPr/>
        <p:txBody>
          <a:bodyPr/>
          <a:lstStyle/>
          <a:p>
            <a:pPr algn="ctr"/>
            <a:r>
              <a:rPr lang="cs-CZ" b="1" dirty="0">
                <a:solidFill>
                  <a:srgbClr val="FF0000"/>
                </a:solidFill>
              </a:rPr>
              <a:t>Čestné uznání OSH – stužka </a:t>
            </a:r>
          </a:p>
        </p:txBody>
      </p:sp>
      <p:pic>
        <p:nvPicPr>
          <p:cNvPr id="5" name="Zástupný obsah 4">
            <a:extLst>
              <a:ext uri="{FF2B5EF4-FFF2-40B4-BE49-F238E27FC236}">
                <a16:creationId xmlns:a16="http://schemas.microsoft.com/office/drawing/2014/main" id="{714A0E30-3F54-A425-D8F2-9FD4EDCBD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2181226"/>
            <a:ext cx="6477000" cy="2197100"/>
          </a:xfrm>
        </p:spPr>
      </p:pic>
    </p:spTree>
    <p:extLst>
      <p:ext uri="{BB962C8B-B14F-4D97-AF65-F5344CB8AC3E}">
        <p14:creationId xmlns:p14="http://schemas.microsoft.com/office/powerpoint/2010/main" val="424343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030685-ED92-2504-21A0-68853BD4B893}"/>
              </a:ext>
            </a:extLst>
          </p:cNvPr>
          <p:cNvSpPr>
            <a:spLocks noGrp="1"/>
          </p:cNvSpPr>
          <p:nvPr>
            <p:ph type="title"/>
          </p:nvPr>
        </p:nvSpPr>
        <p:spPr/>
        <p:txBody>
          <a:bodyPr/>
          <a:lstStyle/>
          <a:p>
            <a:pPr algn="ctr"/>
            <a:r>
              <a:rPr lang="cs-CZ" b="1" dirty="0">
                <a:solidFill>
                  <a:srgbClr val="FF0000"/>
                </a:solidFill>
              </a:rPr>
              <a:t>Čestné uznání OSH</a:t>
            </a:r>
          </a:p>
        </p:txBody>
      </p:sp>
      <p:sp>
        <p:nvSpPr>
          <p:cNvPr id="3" name="Zástupný obsah 2">
            <a:extLst>
              <a:ext uri="{FF2B5EF4-FFF2-40B4-BE49-F238E27FC236}">
                <a16:creationId xmlns:a16="http://schemas.microsoft.com/office/drawing/2014/main" id="{401CFCAF-CAE2-909A-05E0-45873D659E63}"/>
              </a:ext>
            </a:extLst>
          </p:cNvPr>
          <p:cNvSpPr>
            <a:spLocks noGrp="1"/>
          </p:cNvSpPr>
          <p:nvPr>
            <p:ph idx="1"/>
          </p:nvPr>
        </p:nvSpPr>
        <p:spPr/>
        <p:txBody>
          <a:bodyPr>
            <a:normAutofit fontScale="92500" lnSpcReduction="10000"/>
          </a:bodyPr>
          <a:lstStyle/>
          <a:p>
            <a:r>
              <a:rPr lang="cs-CZ" dirty="0"/>
              <a:t>Podmínkou udělení je předchozí udělení ČU SDH.</a:t>
            </a:r>
          </a:p>
          <a:p>
            <a:r>
              <a:rPr lang="cs-CZ" dirty="0"/>
              <a:t>Uděluje Výkonný výbor OSH  na návrh OSH, který musí být na předepsaném formuláři. </a:t>
            </a:r>
          </a:p>
          <a:p>
            <a:r>
              <a:rPr lang="cs-CZ" dirty="0"/>
              <a:t>Lhůta mezi udělením ČU SDH a ČU OSH není Statutem vyznamenání stanovena, zpravidla by se mělo jednat alespoň o 1 rok, nicméně interním rozhodnutím Výkonného výboru příslušného OSH může být tato lhůta upravena. Na okrese Praha-západ musí kromě této lhůty splňovat navrhovaný členství v SH ČMS alespoň 5 let.</a:t>
            </a:r>
          </a:p>
          <a:p>
            <a:r>
              <a:rPr lang="cs-CZ" dirty="0"/>
              <a:t>Výrazem je již uvedená stužka a diplom vystavený okresním sdružením hasičů. </a:t>
            </a:r>
          </a:p>
          <a:p>
            <a:r>
              <a:rPr lang="cs-CZ" dirty="0"/>
              <a:t>Lze jej udělit opakovaně. </a:t>
            </a:r>
          </a:p>
          <a:p>
            <a:endParaRPr lang="cs-CZ" dirty="0"/>
          </a:p>
        </p:txBody>
      </p:sp>
    </p:spTree>
    <p:extLst>
      <p:ext uri="{BB962C8B-B14F-4D97-AF65-F5344CB8AC3E}">
        <p14:creationId xmlns:p14="http://schemas.microsoft.com/office/powerpoint/2010/main" val="285908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12120-B3A7-C461-9333-2990A7CCF0A0}"/>
              </a:ext>
            </a:extLst>
          </p:cNvPr>
          <p:cNvSpPr>
            <a:spLocks noGrp="1"/>
          </p:cNvSpPr>
          <p:nvPr>
            <p:ph type="title"/>
          </p:nvPr>
        </p:nvSpPr>
        <p:spPr/>
        <p:txBody>
          <a:bodyPr/>
          <a:lstStyle/>
          <a:p>
            <a:pPr algn="ctr"/>
            <a:r>
              <a:rPr lang="cs-CZ" b="1" dirty="0">
                <a:solidFill>
                  <a:srgbClr val="FF0000"/>
                </a:solidFill>
              </a:rPr>
              <a:t>Medaile Za příkladnou práci + stužka</a:t>
            </a:r>
          </a:p>
        </p:txBody>
      </p:sp>
      <p:pic>
        <p:nvPicPr>
          <p:cNvPr id="1026" name="Picture 2" descr="shcms-za-prikladnou-praci">
            <a:extLst>
              <a:ext uri="{FF2B5EF4-FFF2-40B4-BE49-F238E27FC236}">
                <a16:creationId xmlns:a16="http://schemas.microsoft.com/office/drawing/2014/main" id="{B86AF37D-F851-E592-2D50-337C3E3664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5027" y="1824038"/>
            <a:ext cx="4191000" cy="2043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družení hasičů Čech, Moravy a Slezska - Medaile Za příkladnou práci :  Spolkové vyznamenání a dekorace [1993-souč.]">
            <a:extLst>
              <a:ext uri="{FF2B5EF4-FFF2-40B4-BE49-F238E27FC236}">
                <a16:creationId xmlns:a16="http://schemas.microsoft.com/office/drawing/2014/main" id="{6A83D874-2731-2EC4-D410-894B2A929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4" y="1362075"/>
            <a:ext cx="2714625"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1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96A565-C751-449A-EA64-ADD6C78D933F}"/>
              </a:ext>
            </a:extLst>
          </p:cNvPr>
          <p:cNvSpPr>
            <a:spLocks noGrp="1"/>
          </p:cNvSpPr>
          <p:nvPr>
            <p:ph type="title"/>
          </p:nvPr>
        </p:nvSpPr>
        <p:spPr/>
        <p:txBody>
          <a:bodyPr/>
          <a:lstStyle/>
          <a:p>
            <a:pPr algn="ctr"/>
            <a:r>
              <a:rPr lang="cs-CZ" b="1" dirty="0">
                <a:solidFill>
                  <a:srgbClr val="FF0000"/>
                </a:solidFill>
              </a:rPr>
              <a:t>Medaile Za příkladnou práci</a:t>
            </a:r>
          </a:p>
        </p:txBody>
      </p:sp>
      <p:sp>
        <p:nvSpPr>
          <p:cNvPr id="3" name="Zástupný obsah 2">
            <a:extLst>
              <a:ext uri="{FF2B5EF4-FFF2-40B4-BE49-F238E27FC236}">
                <a16:creationId xmlns:a16="http://schemas.microsoft.com/office/drawing/2014/main" id="{EF092185-3107-3A61-2999-5E393BFA42DB}"/>
              </a:ext>
            </a:extLst>
          </p:cNvPr>
          <p:cNvSpPr>
            <a:spLocks noGrp="1"/>
          </p:cNvSpPr>
          <p:nvPr>
            <p:ph idx="1"/>
          </p:nvPr>
        </p:nvSpPr>
        <p:spPr/>
        <p:txBody>
          <a:bodyPr>
            <a:normAutofit fontScale="92500" lnSpcReduction="20000"/>
          </a:bodyPr>
          <a:lstStyle/>
          <a:p>
            <a:r>
              <a:rPr lang="cs-CZ" dirty="0"/>
              <a:t>Je udělována nejdříve po 10 letech nepřetržité aktivní práce pro dobrovolné hasiče a nejdříve po 5 letech od udělení ČU OSH.</a:t>
            </a:r>
          </a:p>
          <a:p>
            <a:r>
              <a:rPr lang="cs-CZ" b="1" dirty="0">
                <a:highlight>
                  <a:srgbClr val="FFFF00"/>
                </a:highlight>
              </a:rPr>
              <a:t>Lhůta 10 let je počítána od dovršení plnoletosti!!!</a:t>
            </a:r>
            <a:r>
              <a:rPr lang="cs-CZ" dirty="0"/>
              <a:t> Znamená to, že když někdo vstoupí k SH ČMS v deseti letech, nemůže dostat ve dvaceti letech tuto medaili, neboť nesplnil věkovou hranici, musí tedy čekat až do uvedených 28 let, a to i tehdy, kdyby pětiletá lhůta od udělení ČU OSH uplynula dříve. </a:t>
            </a:r>
          </a:p>
          <a:p>
            <a:r>
              <a:rPr lang="cs-CZ" dirty="0"/>
              <a:t>Uděluje ji Výkonný výbor OSH na návrh SDH, návrh musí být na předepsaném formuláři.</a:t>
            </a:r>
          </a:p>
          <a:p>
            <a:r>
              <a:rPr lang="cs-CZ" dirty="0"/>
              <a:t>Nelze ji udělit opakovaně, avšak může být udělena in memoriam. </a:t>
            </a:r>
          </a:p>
          <a:p>
            <a:r>
              <a:rPr lang="cs-CZ" dirty="0"/>
              <a:t>K medaili může být doložen diplom či průkaz medaile s jejím evidenčním číslem a razítkem OSH, které tuto medaili udělilo. </a:t>
            </a:r>
          </a:p>
        </p:txBody>
      </p:sp>
    </p:spTree>
    <p:extLst>
      <p:ext uri="{BB962C8B-B14F-4D97-AF65-F5344CB8AC3E}">
        <p14:creationId xmlns:p14="http://schemas.microsoft.com/office/powerpoint/2010/main" val="39394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7FB3B8-B0D5-3529-FA6E-5467C18E285A}"/>
              </a:ext>
            </a:extLst>
          </p:cNvPr>
          <p:cNvSpPr>
            <a:spLocks noGrp="1"/>
          </p:cNvSpPr>
          <p:nvPr>
            <p:ph type="title"/>
          </p:nvPr>
        </p:nvSpPr>
        <p:spPr/>
        <p:txBody>
          <a:bodyPr/>
          <a:lstStyle/>
          <a:p>
            <a:pPr algn="ctr"/>
            <a:r>
              <a:rPr lang="cs-CZ" b="1" dirty="0">
                <a:solidFill>
                  <a:srgbClr val="FF0000"/>
                </a:solidFill>
              </a:rPr>
              <a:t>Medaile Za zásluhy + stužka </a:t>
            </a:r>
          </a:p>
        </p:txBody>
      </p:sp>
      <p:pic>
        <p:nvPicPr>
          <p:cNvPr id="2050" name="Picture 2" descr="shcms-za-zasluhy">
            <a:extLst>
              <a:ext uri="{FF2B5EF4-FFF2-40B4-BE49-F238E27FC236}">
                <a16:creationId xmlns:a16="http://schemas.microsoft.com/office/drawing/2014/main" id="{E87BC2C6-DBC7-C0B2-7196-4631CA8F76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675" y="2329656"/>
            <a:ext cx="3629026" cy="21089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SH Benešov | Okresní sdružení dobrovolných hasičů">
            <a:extLst>
              <a:ext uri="{FF2B5EF4-FFF2-40B4-BE49-F238E27FC236}">
                <a16:creationId xmlns:a16="http://schemas.microsoft.com/office/drawing/2014/main" id="{2CFFF3DE-5CB3-D647-366E-72E811F65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562100"/>
            <a:ext cx="3428999"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77281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3466</TotalTime>
  <Words>4176</Words>
  <Application>Microsoft Office PowerPoint</Application>
  <PresentationFormat>Širokoúhlá obrazovka</PresentationFormat>
  <Paragraphs>249</Paragraphs>
  <Slides>45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45</vt:i4>
      </vt:variant>
    </vt:vector>
  </HeadingPairs>
  <TitlesOfParts>
    <vt:vector size="51" baseType="lpstr">
      <vt:lpstr>Arial</vt:lpstr>
      <vt:lpstr>Azo Sans</vt:lpstr>
      <vt:lpstr>Calibri</vt:lpstr>
      <vt:lpstr>Calibri Light</vt:lpstr>
      <vt:lpstr>times</vt:lpstr>
      <vt:lpstr>Motiv Office</vt:lpstr>
      <vt:lpstr>Vyznamenání SH ČMS – jaká známe a podmínky jejich udělení </vt:lpstr>
      <vt:lpstr>Statut čestných vyznamenání a titulů SH ČMS</vt:lpstr>
      <vt:lpstr>Čestné uznání SDH</vt:lpstr>
      <vt:lpstr>Čestné uznání okrsku</vt:lpstr>
      <vt:lpstr>Čestné uznání OSH – stužka </vt:lpstr>
      <vt:lpstr>Čestné uznání OSH</vt:lpstr>
      <vt:lpstr>Medaile Za příkladnou práci + stužka</vt:lpstr>
      <vt:lpstr>Medaile Za příkladnou práci</vt:lpstr>
      <vt:lpstr>Medaile Za zásluhy + stužka </vt:lpstr>
      <vt:lpstr>Medaile Za zásluhy</vt:lpstr>
      <vt:lpstr>Čestné uznání KSH – stužka </vt:lpstr>
      <vt:lpstr>Čestné uznání KSH</vt:lpstr>
      <vt:lpstr>Medaile svatého Floriána + stužka</vt:lpstr>
      <vt:lpstr>Medaile svatého Floriána</vt:lpstr>
      <vt:lpstr>Čestné uznání SH ČMS – stužka </vt:lpstr>
      <vt:lpstr>Čestné uznání SH ČMS </vt:lpstr>
      <vt:lpstr>Medaile Za mimořádné zásluhy + stužka </vt:lpstr>
      <vt:lpstr>Medaile Za mimořádné zásluhy</vt:lpstr>
      <vt:lpstr> Jak je to dál? Následují výběrová vyznamenání.</vt:lpstr>
      <vt:lpstr>Řád svatého Floriána včetně stužky</vt:lpstr>
      <vt:lpstr>Řád svatého Floriána </vt:lpstr>
      <vt:lpstr>Titul Zasloužilý hasič – medaile + klopový odznak  </vt:lpstr>
      <vt:lpstr>Titul Zasloužilý hasič</vt:lpstr>
      <vt:lpstr>Kde stáhnu formulář na návrh vyznamenání?</vt:lpstr>
      <vt:lpstr>Formulář z Evidence – ušetří práci i čas</vt:lpstr>
      <vt:lpstr>Na co si musíme při podávání návrhu na vyznamenání dávat pozor?</vt:lpstr>
      <vt:lpstr>Bolavé místo – zdůvodnění návrhu </vt:lpstr>
      <vt:lpstr>Zdůvodnění návrhu – pokračování </vt:lpstr>
      <vt:lpstr>Zdůvodnění návrhu – pokračování </vt:lpstr>
      <vt:lpstr>Zdůvodnění návrhu – dokončení </vt:lpstr>
      <vt:lpstr>Výjimky? Ano, ale…</vt:lpstr>
      <vt:lpstr> Pozor na „chybějící“ krajská vyznamenání </vt:lpstr>
      <vt:lpstr>Navrhovaný některá ocenění získal, ale nejsou zanesena v Centrální evidenci – co s tím?</vt:lpstr>
      <vt:lpstr>Věrnostní vyznamenání </vt:lpstr>
      <vt:lpstr>Medaile za 10 let věrnosti </vt:lpstr>
      <vt:lpstr>Věrnostní ocenění – jak podat návrh?</vt:lpstr>
      <vt:lpstr>A další vyznamenání? </vt:lpstr>
      <vt:lpstr>Medaile Za zásluhy o výchovu</vt:lpstr>
      <vt:lpstr>Medaile Za záchranu života </vt:lpstr>
      <vt:lpstr>Titul Čestný funkcionář + funkční označení </vt:lpstr>
      <vt:lpstr>Záslužná medaile </vt:lpstr>
      <vt:lpstr>Příklad – Záslužná medaile OSH Praha-západ</vt:lpstr>
      <vt:lpstr>Medaile, které lze udělit mimo jakýkoliv statut bez doloženého návrhu</vt:lpstr>
      <vt:lpstr> Důležité upozornění na závěr!</vt:lpstr>
      <vt:lpstr>Děkuji za pozornost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Myslín</dc:creator>
  <cp:lastModifiedBy>Josef Myslín</cp:lastModifiedBy>
  <cp:revision>65</cp:revision>
  <dcterms:created xsi:type="dcterms:W3CDTF">2022-05-20T10:05:53Z</dcterms:created>
  <dcterms:modified xsi:type="dcterms:W3CDTF">2022-05-22T19:54:24Z</dcterms:modified>
</cp:coreProperties>
</file>